
<file path=[Content_Types].xml><?xml version="1.0" encoding="utf-8"?>
<Types xmlns="http://schemas.openxmlformats.org/package/2006/content-types">
  <Default ContentType="image/gif" Extension="gif"/>
  <Default ContentType="image/png" Extension="png"/>
  <Default ContentType="application/vnd.openxmlformats-package.relationships+xml" Extension="rels"/>
  <Default ContentType="application/xml" Extension="xml"/>
  <Default ContentType="image/jpeg" Extension="jpeg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74.xml"/>
  <Override ContentType="application/vnd.openxmlformats-officedocument.presentationml.slideMaster+xml" PartName="/ppt/slideMasters/slideMaster1.xml"/>
  <Override ContentType="application/vnd.openxmlformats-officedocument.presentationml.notesMaster+xml" PartName="/ppt/notesMasters/notes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viewProps+xml" PartName="/ppt/viewProps1.xml"/>
  <Override ContentType="application/vnd.openxmlformats-officedocument.presentationml.slide+xml" PartName="/ppt/slides/slide167.xml"/>
  <Override ContentType="application/vnd.openxmlformats-officedocument.presentationml.slide+xml" PartName="/ppt/slides/slide137.xml"/>
  <Override ContentType="application/vnd.openxmlformats-officedocument.presentationml.slide+xml" PartName="/ppt/slides/slide34.xml"/>
  <Override ContentType="application/vnd.openxmlformats-officedocument.presentationml.slide+xml" PartName="/ppt/slides/slide165.xml"/>
  <Override ContentType="application/vnd.openxmlformats-officedocument.presentationml.slide+xml" PartName="/ppt/slides/slide23.xml"/>
  <Override ContentType="application/vnd.openxmlformats-officedocument.presentationml.slide+xml" PartName="/ppt/slides/slide163.xml"/>
  <Override ContentType="application/vnd.openxmlformats-officedocument.presentationml.slide+xml" PartName="/ppt/slides/slide159.xml"/>
  <Override ContentType="application/vnd.openxmlformats-officedocument.presentationml.slide+xml" PartName="/ppt/slides/slide128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56.xml"/>
  <Override ContentType="application/vnd.openxmlformats-officedocument.presentationml.slide+xml" PartName="/ppt/slides/slide101.xml"/>
  <Override ContentType="application/vnd.openxmlformats-officedocument.presentationml.slide+xml" PartName="/ppt/slides/slide70.xml"/>
  <Override ContentType="application/vnd.openxmlformats-officedocument.presentationml.slide+xml" PartName="/ppt/slides/slide43.xml"/>
  <Override ContentType="application/vnd.openxmlformats-officedocument.presentationml.slide+xml" PartName="/ppt/slides/slide5.xml"/>
  <Override ContentType="application/vnd.openxmlformats-officedocument.presentationml.slide+xml" PartName="/ppt/slides/slide89.xml"/>
  <Override ContentType="application/vnd.openxmlformats-officedocument.presentationml.slide+xml" PartName="/ppt/slides/slide45.xml"/>
  <Override ContentType="application/vnd.openxmlformats-officedocument.presentationml.slide+xml" PartName="/ppt/slides/slide82.xml"/>
  <Override ContentType="application/vnd.openxmlformats-officedocument.presentationml.slide+xml" PartName="/ppt/slides/slide147.xml"/>
  <Override ContentType="application/vnd.openxmlformats-officedocument.presentationml.slide+xml" PartName="/ppt/slides/slide92.xml"/>
  <Override ContentType="application/vnd.openxmlformats-officedocument.presentationml.slide+xml" PartName="/ppt/slides/slide71.xml"/>
  <Override ContentType="application/vnd.openxmlformats-officedocument.presentationml.slide+xml" PartName="/ppt/slides/slide164.xml"/>
  <Override ContentType="application/vnd.openxmlformats-officedocument.presentationml.slide+xml" PartName="/ppt/slides/slide107.xml"/>
  <Override ContentType="application/vnd.openxmlformats-officedocument.presentationml.slide+xml" PartName="/ppt/slides/slide174.xml"/>
  <Override ContentType="application/vnd.openxmlformats-officedocument.presentationml.slide+xml" PartName="/ppt/slides/slide11.xml"/>
  <Override ContentType="application/vnd.openxmlformats-officedocument.presentationml.slide+xml" PartName="/ppt/slides/slide4.xml"/>
  <Override ContentType="application/vnd.openxmlformats-officedocument.presentationml.slide+xml" PartName="/ppt/slides/slide160.xml"/>
  <Override ContentType="application/vnd.openxmlformats-officedocument.presentationml.slide+xml" PartName="/ppt/slides/slide157.xml"/>
  <Override ContentType="application/vnd.openxmlformats-officedocument.presentationml.slide+xml" PartName="/ppt/slides/slide100.xml"/>
  <Override ContentType="application/vnd.openxmlformats-officedocument.presentationml.slide+xml" PartName="/ppt/slides/slide176.xml"/>
  <Override ContentType="application/vnd.openxmlformats-officedocument.presentationml.slide+xml" PartName="/ppt/slides/slide36.xml"/>
  <Override ContentType="application/vnd.openxmlformats-officedocument.presentationml.slide+xml" PartName="/ppt/slides/slide149.xml"/>
  <Override ContentType="application/vnd.openxmlformats-officedocument.presentationml.slide+xml" PartName="/ppt/slides/slide78.xml"/>
  <Override ContentType="application/vnd.openxmlformats-officedocument.presentationml.slide+xml" PartName="/ppt/slides/slide50.xml"/>
  <Override ContentType="application/vnd.openxmlformats-officedocument.presentationml.slide+xml" PartName="/ppt/slides/slide141.xml"/>
  <Override ContentType="application/vnd.openxmlformats-officedocument.presentationml.slide+xml" PartName="/ppt/slides/slide6.xml"/>
  <Override ContentType="application/vnd.openxmlformats-officedocument.presentationml.slide+xml" PartName="/ppt/slides/slide55.xml"/>
  <Override ContentType="application/vnd.openxmlformats-officedocument.presentationml.slide+xml" PartName="/ppt/slides/slide124.xml"/>
  <Override ContentType="application/vnd.openxmlformats-officedocument.presentationml.slide+xml" PartName="/ppt/slides/slide139.xml"/>
  <Override ContentType="application/vnd.openxmlformats-officedocument.presentationml.slide+xml" PartName="/ppt/slides/slide59.xml"/>
  <Override ContentType="application/vnd.openxmlformats-officedocument.presentationml.slide+xml" PartName="/ppt/slides/slide16.xml"/>
  <Override ContentType="application/vnd.openxmlformats-officedocument.presentationml.slide+xml" PartName="/ppt/slides/slide90.xml"/>
  <Override ContentType="application/vnd.openxmlformats-officedocument.presentationml.slide+xml" PartName="/ppt/slides/slide66.xml"/>
  <Override ContentType="application/vnd.openxmlformats-officedocument.presentationml.slide+xml" PartName="/ppt/slides/slide185.xml"/>
  <Override ContentType="application/vnd.openxmlformats-officedocument.presentationml.slide+xml" PartName="/ppt/slides/slide116.xml"/>
  <Override ContentType="application/vnd.openxmlformats-officedocument.presentationml.slide+xml" PartName="/ppt/slides/slide27.xml"/>
  <Override ContentType="application/vnd.openxmlformats-officedocument.presentationml.slide+xml" PartName="/ppt/slides/slide62.xml"/>
  <Override ContentType="application/vnd.openxmlformats-officedocument.presentationml.slide+xml" PartName="/ppt/slides/slide38.xml"/>
  <Override ContentType="application/vnd.openxmlformats-officedocument.presentationml.slide+xml" PartName="/ppt/slides/slide153.xml"/>
  <Override ContentType="application/vnd.openxmlformats-officedocument.presentationml.slide+xml" PartName="/ppt/slides/slide51.xml"/>
  <Override ContentType="application/vnd.openxmlformats-officedocument.presentationml.slide+xml" PartName="/ppt/slides/slide61.xml"/>
  <Override ContentType="application/vnd.openxmlformats-officedocument.presentationml.slide+xml" PartName="/ppt/slides/slide84.xml"/>
  <Override ContentType="application/vnd.openxmlformats-officedocument.presentationml.slide+xml" PartName="/ppt/slides/slide111.xml"/>
  <Override ContentType="application/vnd.openxmlformats-officedocument.presentationml.slide+xml" PartName="/ppt/slides/slide93.xml"/>
  <Override ContentType="application/vnd.openxmlformats-officedocument.presentationml.slide+xml" PartName="/ppt/slides/slide88.xml"/>
  <Override ContentType="application/vnd.openxmlformats-officedocument.presentationml.slide+xml" PartName="/ppt/slides/slide85.xml"/>
  <Override ContentType="application/vnd.openxmlformats-officedocument.presentationml.slide+xml" PartName="/ppt/slides/slide69.xml"/>
  <Override ContentType="application/vnd.openxmlformats-officedocument.presentationml.slide+xml" PartName="/ppt/slides/slide29.xml"/>
  <Override ContentType="application/vnd.openxmlformats-officedocument.presentationml.slide+xml" PartName="/ppt/slides/slide158.xml"/>
  <Override ContentType="application/vnd.openxmlformats-officedocument.presentationml.slide+xml" PartName="/ppt/slides/slide151.xml"/>
  <Override ContentType="application/vnd.openxmlformats-officedocument.presentationml.slide+xml" PartName="/ppt/slides/slide123.xml"/>
  <Override ContentType="application/vnd.openxmlformats-officedocument.presentationml.slide+xml" PartName="/ppt/slides/slide150.xml"/>
  <Override ContentType="application/vnd.openxmlformats-officedocument.presentationml.slide+xml" PartName="/ppt/slides/slide79.xml"/>
  <Override ContentType="application/vnd.openxmlformats-officedocument.presentationml.slide+xml" PartName="/ppt/slides/slide44.xml"/>
  <Override ContentType="application/vnd.openxmlformats-officedocument.presentationml.slide+xml" PartName="/ppt/slides/slide142.xml"/>
  <Override ContentType="application/vnd.openxmlformats-officedocument.presentationml.slide+xml" PartName="/ppt/slides/slide136.xml"/>
  <Override ContentType="application/vnd.openxmlformats-officedocument.presentationml.slide+xml" PartName="/ppt/slides/slide57.xml"/>
  <Override ContentType="application/vnd.openxmlformats-officedocument.presentationml.slide+xml" PartName="/ppt/slides/slide186.xml"/>
  <Override ContentType="application/vnd.openxmlformats-officedocument.presentationml.slide+xml" PartName="/ppt/slides/slide14.xml"/>
  <Override ContentType="application/vnd.openxmlformats-officedocument.presentationml.slide+xml" PartName="/ppt/slides/slide7.xml"/>
  <Override ContentType="application/vnd.openxmlformats-officedocument.presentationml.slide+xml" PartName="/ppt/slides/slide140.xml"/>
  <Override ContentType="application/vnd.openxmlformats-officedocument.presentationml.slide+xml" PartName="/ppt/slides/slide22.xml"/>
  <Override ContentType="application/vnd.openxmlformats-officedocument.presentationml.slide+xml" PartName="/ppt/slides/slide115.xml"/>
  <Override ContentType="application/vnd.openxmlformats-officedocument.presentationml.slide+xml" PartName="/ppt/slides/slide96.xml"/>
  <Override ContentType="application/vnd.openxmlformats-officedocument.presentationml.slide+xml" PartName="/ppt/slides/slide129.xml"/>
  <Override ContentType="application/vnd.openxmlformats-officedocument.presentationml.slide+xml" PartName="/ppt/slides/slide109.xml"/>
  <Override ContentType="application/vnd.openxmlformats-officedocument.presentationml.slide+xml" PartName="/ppt/slides/slide179.xml"/>
  <Override ContentType="application/vnd.openxmlformats-officedocument.presentationml.slide+xml" PartName="/ppt/slides/slide113.xml"/>
  <Override ContentType="application/vnd.openxmlformats-officedocument.presentationml.slide+xml" PartName="/ppt/slides/slide131.xml"/>
  <Override ContentType="application/vnd.openxmlformats-officedocument.presentationml.slide+xml" PartName="/ppt/slides/slide122.xml"/>
  <Override ContentType="application/vnd.openxmlformats-officedocument.presentationml.slide+xml" PartName="/ppt/slides/slide166.xml"/>
  <Override ContentType="application/vnd.openxmlformats-officedocument.presentationml.slide+xml" PartName="/ppt/slides/slide12.xml"/>
  <Override ContentType="application/vnd.openxmlformats-officedocument.presentationml.slide+xml" PartName="/ppt/slides/slide117.xml"/>
  <Override ContentType="application/vnd.openxmlformats-officedocument.presentationml.slide+xml" PartName="/ppt/slides/slide63.xml"/>
  <Override ContentType="application/vnd.openxmlformats-officedocument.presentationml.slide+xml" PartName="/ppt/slides/slide65.xml"/>
  <Override ContentType="application/vnd.openxmlformats-officedocument.presentationml.slide+xml" PartName="/ppt/slides/slide52.xml"/>
  <Override ContentType="application/vnd.openxmlformats-officedocument.presentationml.slide+xml" PartName="/ppt/slides/slide9.xml"/>
  <Override ContentType="application/vnd.openxmlformats-officedocument.presentationml.slide+xml" PartName="/ppt/slides/slide132.xml"/>
  <Override ContentType="application/vnd.openxmlformats-officedocument.presentationml.slide+xml" PartName="/ppt/slides/slide21.xml"/>
  <Override ContentType="application/vnd.openxmlformats-officedocument.presentationml.slide+xml" PartName="/ppt/slides/slide94.xml"/>
  <Override ContentType="application/vnd.openxmlformats-officedocument.presentationml.slide+xml" PartName="/ppt/slides/slide80.xml"/>
  <Override ContentType="application/vnd.openxmlformats-officedocument.presentationml.slide+xml" PartName="/ppt/slides/slide54.xml"/>
  <Override ContentType="application/vnd.openxmlformats-officedocument.presentationml.slide+xml" PartName="/ppt/slides/slide86.xml"/>
  <Override ContentType="application/vnd.openxmlformats-officedocument.presentationml.slide+xml" PartName="/ppt/slides/slide126.xml"/>
  <Override ContentType="application/vnd.openxmlformats-officedocument.presentationml.slide+xml" PartName="/ppt/slides/slide48.xml"/>
  <Override ContentType="application/vnd.openxmlformats-officedocument.presentationml.slide+xml" PartName="/ppt/slides/slide133.xml"/>
  <Override ContentType="application/vnd.openxmlformats-officedocument.presentationml.slide+xml" PartName="/ppt/slides/slide106.xml"/>
  <Override ContentType="application/vnd.openxmlformats-officedocument.presentationml.slide+xml" PartName="/ppt/slides/slide154.xml"/>
  <Override ContentType="application/vnd.openxmlformats-officedocument.presentationml.slide+xml" PartName="/ppt/slides/slide182.xml"/>
  <Override ContentType="application/vnd.openxmlformats-officedocument.presentationml.slide+xml" PartName="/ppt/slides/slide190.xml"/>
  <Override ContentType="application/vnd.openxmlformats-officedocument.presentationml.slide+xml" PartName="/ppt/slides/slide30.xml"/>
  <Override ContentType="application/vnd.openxmlformats-officedocument.presentationml.slide+xml" PartName="/ppt/slides/slide183.xml"/>
  <Override ContentType="application/vnd.openxmlformats-officedocument.presentationml.slide+xml" PartName="/ppt/slides/slide118.xml"/>
  <Override ContentType="application/vnd.openxmlformats-officedocument.presentationml.slide+xml" PartName="/ppt/slides/slide73.xml"/>
  <Override ContentType="application/vnd.openxmlformats-officedocument.presentationml.slide+xml" PartName="/ppt/slides/slide2.xml"/>
  <Override ContentType="application/vnd.openxmlformats-officedocument.presentationml.slide+xml" PartName="/ppt/slides/slide189.xml"/>
  <Override ContentType="application/vnd.openxmlformats-officedocument.presentationml.slide+xml" PartName="/ppt/slides/slide108.xml"/>
  <Override ContentType="application/vnd.openxmlformats-officedocument.presentationml.slide+xml" PartName="/ppt/slides/slide60.xml"/>
  <Override ContentType="application/vnd.openxmlformats-officedocument.presentationml.slide+xml" PartName="/ppt/slides/slide87.xml"/>
  <Override ContentType="application/vnd.openxmlformats-officedocument.presentationml.slide+xml" PartName="/ppt/slides/slide31.xml"/>
  <Override ContentType="application/vnd.openxmlformats-officedocument.presentationml.slide+xml" PartName="/ppt/slides/slide187.xml"/>
  <Override ContentType="application/vnd.openxmlformats-officedocument.presentationml.slide+xml" PartName="/ppt/slides/slide3.xml"/>
  <Override ContentType="application/vnd.openxmlformats-officedocument.presentationml.slide+xml" PartName="/ppt/slides/slide121.xml"/>
  <Override ContentType="application/vnd.openxmlformats-officedocument.presentationml.slide+xml" PartName="/ppt/slides/slide110.xml"/>
  <Override ContentType="application/vnd.openxmlformats-officedocument.presentationml.slide+xml" PartName="/ppt/slides/slide102.xml"/>
  <Override ContentType="application/vnd.openxmlformats-officedocument.presentationml.slide+xml" PartName="/ppt/slides/slide119.xml"/>
  <Override ContentType="application/vnd.openxmlformats-officedocument.presentationml.slide+xml" PartName="/ppt/slides/slide41.xml"/>
  <Override ContentType="application/vnd.openxmlformats-officedocument.presentationml.slide+xml" PartName="/ppt/slides/slide81.xml"/>
  <Override ContentType="application/vnd.openxmlformats-officedocument.presentationml.slide+xml" PartName="/ppt/slides/slide32.xml"/>
  <Override ContentType="application/vnd.openxmlformats-officedocument.presentationml.slide+xml" PartName="/ppt/slides/slide15.xml"/>
  <Override ContentType="application/vnd.openxmlformats-officedocument.presentationml.slide+xml" PartName="/ppt/slides/slide156.xml"/>
  <Override ContentType="application/vnd.openxmlformats-officedocument.presentationml.slide+xml" PartName="/ppt/slides/slide127.xml"/>
  <Override ContentType="application/vnd.openxmlformats-officedocument.presentationml.slide+xml" PartName="/ppt/slides/slide112.xml"/>
  <Override ContentType="application/vnd.openxmlformats-officedocument.presentationml.slide+xml" PartName="/ppt/slides/slide76.xml"/>
  <Override ContentType="application/vnd.openxmlformats-officedocument.presentationml.slide+xml" PartName="/ppt/slides/slide53.xml"/>
  <Override ContentType="application/vnd.openxmlformats-officedocument.presentationml.slide+xml" PartName="/ppt/slides/slide91.xml"/>
  <Override ContentType="application/vnd.openxmlformats-officedocument.presentationml.slide+xml" PartName="/ppt/slides/slide17.xml"/>
  <Override ContentType="application/vnd.openxmlformats-officedocument.presentationml.slide+xml" PartName="/ppt/slides/slide135.xml"/>
  <Override ContentType="application/vnd.openxmlformats-officedocument.presentationml.slide+xml" PartName="/ppt/slides/slide99.xml"/>
  <Override ContentType="application/vnd.openxmlformats-officedocument.presentationml.slide+xml" PartName="/ppt/slides/slide64.xml"/>
  <Override ContentType="application/vnd.openxmlformats-officedocument.presentationml.slide+xml" PartName="/ppt/slides/slide148.xml"/>
  <Override ContentType="application/vnd.openxmlformats-officedocument.presentationml.slide+xml" PartName="/ppt/slides/slide58.xml"/>
  <Override ContentType="application/vnd.openxmlformats-officedocument.presentationml.slide+xml" PartName="/ppt/slides/slide172.xml"/>
  <Override ContentType="application/vnd.openxmlformats-officedocument.presentationml.slide+xml" PartName="/ppt/slides/slide49.xml"/>
  <Override ContentType="application/vnd.openxmlformats-officedocument.presentationml.slide+xml" PartName="/ppt/slides/slide74.xml"/>
  <Override ContentType="application/vnd.openxmlformats-officedocument.presentationml.slide+xml" PartName="/ppt/slides/slide1.xml"/>
  <Override ContentType="application/vnd.openxmlformats-officedocument.presentationml.slide+xml" PartName="/ppt/slides/slide191.xml"/>
  <Override ContentType="application/vnd.openxmlformats-officedocument.presentationml.slide+xml" PartName="/ppt/slides/slide40.xml"/>
  <Override ContentType="application/vnd.openxmlformats-officedocument.presentationml.slide+xml" PartName="/ppt/slides/slide181.xml"/>
  <Override ContentType="application/vnd.openxmlformats-officedocument.presentationml.slide+xml" PartName="/ppt/slides/slide103.xml"/>
  <Override ContentType="application/vnd.openxmlformats-officedocument.presentationml.slide+xml" PartName="/ppt/slides/slide10.xml"/>
  <Override ContentType="application/vnd.openxmlformats-officedocument.presentationml.slide+xml" PartName="/ppt/slides/slide8.xml"/>
  <Override ContentType="application/vnd.openxmlformats-officedocument.presentationml.slide+xml" PartName="/ppt/slides/slide152.xml"/>
  <Override ContentType="application/vnd.openxmlformats-officedocument.presentationml.slide+xml" PartName="/ppt/slides/slide130.xml"/>
  <Override ContentType="application/vnd.openxmlformats-officedocument.presentationml.slide+xml" PartName="/ppt/slides/slide98.xml"/>
  <Override ContentType="application/vnd.openxmlformats-officedocument.presentationml.slide+xml" PartName="/ppt/slides/slide13.xml"/>
  <Override ContentType="application/vnd.openxmlformats-officedocument.presentationml.slide+xml" PartName="/ppt/slides/slide173.xml"/>
  <Override ContentType="application/vnd.openxmlformats-officedocument.presentationml.slide+xml" PartName="/ppt/slides/slide162.xml"/>
  <Override ContentType="application/vnd.openxmlformats-officedocument.presentationml.slide+xml" PartName="/ppt/slides/slide39.xml"/>
  <Override ContentType="application/vnd.openxmlformats-officedocument.presentationml.slide+xml" PartName="/ppt/slides/slide97.xml"/>
  <Override ContentType="application/vnd.openxmlformats-officedocument.presentationml.slide+xml" PartName="/ppt/slides/slide120.xml"/>
  <Override ContentType="application/vnd.openxmlformats-officedocument.presentationml.slide+xml" PartName="/ppt/slides/slide144.xml"/>
  <Override ContentType="application/vnd.openxmlformats-officedocument.presentationml.slide+xml" PartName="/ppt/slides/slide95.xml"/>
  <Override ContentType="application/vnd.openxmlformats-officedocument.presentationml.slide+xml" PartName="/ppt/slides/slide83.xml"/>
  <Override ContentType="application/vnd.openxmlformats-officedocument.presentationml.slide+xml" PartName="/ppt/slides/slide25.xml"/>
  <Override ContentType="application/vnd.openxmlformats-officedocument.presentationml.slide+xml" PartName="/ppt/slides/slide155.xml"/>
  <Override ContentType="application/vnd.openxmlformats-officedocument.presentationml.slide+xml" PartName="/ppt/slides/slide145.xml"/>
  <Override ContentType="application/vnd.openxmlformats-officedocument.presentationml.slide+xml" PartName="/ppt/slides/slide72.xml"/>
  <Override ContentType="application/vnd.openxmlformats-officedocument.presentationml.slide+xml" PartName="/ppt/slides/slide47.xml"/>
  <Override ContentType="application/vnd.openxmlformats-officedocument.presentationml.slide+xml" PartName="/ppt/slides/slide175.xml"/>
  <Override ContentType="application/vnd.openxmlformats-officedocument.presentationml.slide+xml" PartName="/ppt/slides/slide146.xml"/>
  <Override ContentType="application/vnd.openxmlformats-officedocument.presentationml.slide+xml" PartName="/ppt/slides/slide134.xml"/>
  <Override ContentType="application/vnd.openxmlformats-officedocument.presentationml.slide+xml" PartName="/ppt/slides/slide168.xml"/>
  <Override ContentType="application/vnd.openxmlformats-officedocument.presentationml.slide+xml" PartName="/ppt/slides/slide33.xml"/>
  <Override ContentType="application/vnd.openxmlformats-officedocument.presentationml.slide+xml" PartName="/ppt/slides/slide77.xml"/>
  <Override ContentType="application/vnd.openxmlformats-officedocument.presentationml.slide+xml" PartName="/ppt/slides/slide188.xml"/>
  <Override ContentType="application/vnd.openxmlformats-officedocument.presentationml.slide+xml" PartName="/ppt/slides/slide75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37.xml"/>
  <Override ContentType="application/vnd.openxmlformats-officedocument.presentationml.slide+xml" PartName="/ppt/slides/slide169.xml"/>
  <Override ContentType="application/vnd.openxmlformats-officedocument.presentationml.slide+xml" PartName="/ppt/slides/slide180.xml"/>
  <Override ContentType="application/vnd.openxmlformats-officedocument.presentationml.slide+xml" PartName="/ppt/slides/slide170.xml"/>
  <Override ContentType="application/vnd.openxmlformats-officedocument.presentationml.slide+xml" PartName="/ppt/slides/slide143.xml"/>
  <Override ContentType="application/vnd.openxmlformats-officedocument.presentationml.slide+xml" PartName="/ppt/slides/slide171.xml"/>
  <Override ContentType="application/vnd.openxmlformats-officedocument.presentationml.slide+xml" PartName="/ppt/slides/slide35.xml"/>
  <Override ContentType="application/vnd.openxmlformats-officedocument.presentationml.slide+xml" PartName="/ppt/slides/slide138.xml"/>
  <Override ContentType="application/vnd.openxmlformats-officedocument.presentationml.slide+xml" PartName="/ppt/slides/slide28.xml"/>
  <Override ContentType="application/vnd.openxmlformats-officedocument.presentationml.slide+xml" PartName="/ppt/slides/slide26.xml"/>
  <Override ContentType="application/vnd.openxmlformats-officedocument.presentationml.slide+xml" PartName="/ppt/slides/slide177.xml"/>
  <Override ContentType="application/vnd.openxmlformats-officedocument.presentationml.slide+xml" PartName="/ppt/slides/slide46.xml"/>
  <Override ContentType="application/vnd.openxmlformats-officedocument.presentationml.slide+xml" PartName="/ppt/slides/slide184.xml"/>
  <Override ContentType="application/vnd.openxmlformats-officedocument.presentationml.slide+xml" PartName="/ppt/slides/slide114.xml"/>
  <Override ContentType="application/vnd.openxmlformats-officedocument.presentationml.slide+xml" PartName="/ppt/slides/slide18.xml"/>
  <Override ContentType="application/vnd.openxmlformats-officedocument.presentationml.slide+xml" PartName="/ppt/slides/slide178.xml"/>
  <Override ContentType="application/vnd.openxmlformats-officedocument.presentationml.slide+xml" PartName="/ppt/slides/slide20.xml"/>
  <Override ContentType="application/vnd.openxmlformats-officedocument.presentationml.slide+xml" PartName="/ppt/slides/slide42.xml"/>
  <Override ContentType="application/vnd.openxmlformats-officedocument.presentationml.slide+xml" PartName="/ppt/slides/slide24.xml"/>
  <Override ContentType="application/vnd.openxmlformats-officedocument.presentationml.slide+xml" PartName="/ppt/slides/slide161.xml"/>
  <Override ContentType="application/vnd.openxmlformats-officedocument.presentationml.slide+xml" PartName="/ppt/slides/slide125.xml"/>
  <Override ContentType="application/vnd.openxmlformats-officedocument.presentationml.slide+xml" PartName="/ppt/slides/slide104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1.xml"/>
  <Override ContentType="application/vnd.openxmlformats-officedocument.presentationml.presProps+xml" PartName="/ppt/pres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1.xml><?xml version="1.0" encoding="utf-8"?>
<a:tblStyleLst xmlns:a="http://schemas.openxmlformats.org/drawingml/2006/main" xmlns:r="http://schemas.openxmlformats.org/officeDocument/2006/relationships" def="{90651C3A-4460-11DB-9652-00E08161165F}">
  <a:tblStyle styleId="{5228F38E-95E5-448A-826D-F0B613274C42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EF2F7"/>
          </a:solidFill>
        </a:fill>
      </a:tcStyle>
    </a:wholeTbl>
    <a:band1H>
      <a:tcTxStyle/>
      <a:tcStyle>
        <a:tcBdr/>
        <a:fill>
          <a:solidFill>
            <a:srgbClr val="DCE5E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CE5E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26" Type="http://schemas.openxmlformats.org/officeDocument/2006/relationships/slide" Target="slides/slide120.xml"/><Relationship Id="rId12" Type="http://schemas.openxmlformats.org/officeDocument/2006/relationships/slide" Target="slides/slide6.xml"/><Relationship Id="rId114" Type="http://schemas.openxmlformats.org/officeDocument/2006/relationships/slide" Target="slides/slide108.xml"/><Relationship Id="rId38" Type="http://schemas.openxmlformats.org/officeDocument/2006/relationships/slide" Target="slides/slide32.xml"/><Relationship Id="rId187" Type="http://schemas.openxmlformats.org/officeDocument/2006/relationships/slide" Target="slides/slide181.xml"/><Relationship Id="rId103" Type="http://schemas.openxmlformats.org/officeDocument/2006/relationships/slide" Target="slides/slide97.xml"/><Relationship Id="rId81" Type="http://schemas.openxmlformats.org/officeDocument/2006/relationships/slide" Target="slides/slide75.xml"/><Relationship Id="rId135" Type="http://schemas.openxmlformats.org/officeDocument/2006/relationships/slide" Target="slides/slide129.xml"/><Relationship Id="rId4" Type="http://schemas.openxmlformats.org/officeDocument/2006/relationships/tableStyles" Target="tableStyles1.xml"/><Relationship Id="rId71" Type="http://schemas.openxmlformats.org/officeDocument/2006/relationships/slide" Target="slides/slide65.xml"/><Relationship Id="rId9" Type="http://schemas.openxmlformats.org/officeDocument/2006/relationships/slide" Target="slides/slide3.xml"/><Relationship Id="rId31" Type="http://schemas.openxmlformats.org/officeDocument/2006/relationships/slide" Target="slides/slide25.xml"/><Relationship Id="rId48" Type="http://schemas.openxmlformats.org/officeDocument/2006/relationships/slide" Target="slides/slide42.xml"/><Relationship Id="rId43" Type="http://schemas.openxmlformats.org/officeDocument/2006/relationships/slide" Target="slides/slide37.xml"/><Relationship Id="rId33" Type="http://schemas.openxmlformats.org/officeDocument/2006/relationships/slide" Target="slides/slide27.xml"/><Relationship Id="rId24" Type="http://schemas.openxmlformats.org/officeDocument/2006/relationships/slide" Target="slides/slide18.xml"/><Relationship Id="rId87" Type="http://schemas.openxmlformats.org/officeDocument/2006/relationships/slide" Target="slides/slide81.xml"/><Relationship Id="rId122" Type="http://schemas.openxmlformats.org/officeDocument/2006/relationships/slide" Target="slides/slide116.xml"/><Relationship Id="rId169" Type="http://schemas.openxmlformats.org/officeDocument/2006/relationships/slide" Target="slides/slide163.xml"/><Relationship Id="rId45" Type="http://schemas.openxmlformats.org/officeDocument/2006/relationships/slide" Target="slides/slide39.xml"/><Relationship Id="rId160" Type="http://schemas.openxmlformats.org/officeDocument/2006/relationships/slide" Target="slides/slide154.xml"/><Relationship Id="rId140" Type="http://schemas.openxmlformats.org/officeDocument/2006/relationships/slide" Target="slides/slide134.xml"/><Relationship Id="rId76" Type="http://schemas.openxmlformats.org/officeDocument/2006/relationships/slide" Target="slides/slide70.xml"/><Relationship Id="rId119" Type="http://schemas.openxmlformats.org/officeDocument/2006/relationships/slide" Target="slides/slide113.xml"/><Relationship Id="rId107" Type="http://schemas.openxmlformats.org/officeDocument/2006/relationships/slide" Target="slides/slide101.xml"/><Relationship Id="rId89" Type="http://schemas.openxmlformats.org/officeDocument/2006/relationships/slide" Target="slides/slide83.xml"/><Relationship Id="rId66" Type="http://schemas.openxmlformats.org/officeDocument/2006/relationships/slide" Target="slides/slide60.xml"/><Relationship Id="rId174" Type="http://schemas.openxmlformats.org/officeDocument/2006/relationships/slide" Target="slides/slide168.xml"/><Relationship Id="rId51" Type="http://schemas.openxmlformats.org/officeDocument/2006/relationships/slide" Target="slides/slide45.xml"/><Relationship Id="rId125" Type="http://schemas.openxmlformats.org/officeDocument/2006/relationships/slide" Target="slides/slide119.xml"/><Relationship Id="rId85" Type="http://schemas.openxmlformats.org/officeDocument/2006/relationships/slide" Target="slides/slide79.xml"/><Relationship Id="rId54" Type="http://schemas.openxmlformats.org/officeDocument/2006/relationships/slide" Target="slides/slide48.xml"/><Relationship Id="rId79" Type="http://schemas.openxmlformats.org/officeDocument/2006/relationships/slide" Target="slides/slide73.xml"/><Relationship Id="rId20" Type="http://schemas.openxmlformats.org/officeDocument/2006/relationships/slide" Target="slides/slide14.xml"/><Relationship Id="rId108" Type="http://schemas.openxmlformats.org/officeDocument/2006/relationships/slide" Target="slides/slide102.xml"/><Relationship Id="rId60" Type="http://schemas.openxmlformats.org/officeDocument/2006/relationships/slide" Target="slides/slide54.xml"/><Relationship Id="rId68" Type="http://schemas.openxmlformats.org/officeDocument/2006/relationships/slide" Target="slides/slide62.xml"/><Relationship Id="rId11" Type="http://schemas.openxmlformats.org/officeDocument/2006/relationships/slide" Target="slides/slide5.xml"/><Relationship Id="rId14" Type="http://schemas.openxmlformats.org/officeDocument/2006/relationships/slide" Target="slides/slide8.xml"/><Relationship Id="rId148" Type="http://schemas.openxmlformats.org/officeDocument/2006/relationships/slide" Target="slides/slide142.xml"/><Relationship Id="rId73" Type="http://schemas.openxmlformats.org/officeDocument/2006/relationships/slide" Target="slides/slide67.xml"/><Relationship Id="rId70" Type="http://schemas.openxmlformats.org/officeDocument/2006/relationships/slide" Target="slides/slide64.xml"/><Relationship Id="rId27" Type="http://schemas.openxmlformats.org/officeDocument/2006/relationships/slide" Target="slides/slide21.xml"/><Relationship Id="rId166" Type="http://schemas.openxmlformats.org/officeDocument/2006/relationships/slide" Target="slides/slide160.xml"/><Relationship Id="rId194" Type="http://schemas.openxmlformats.org/officeDocument/2006/relationships/slide" Target="slides/slide188.xml"/><Relationship Id="rId61" Type="http://schemas.openxmlformats.org/officeDocument/2006/relationships/slide" Target="slides/slide55.xml"/><Relationship Id="rId95" Type="http://schemas.openxmlformats.org/officeDocument/2006/relationships/slide" Target="slides/slide89.xml"/><Relationship Id="rId131" Type="http://schemas.openxmlformats.org/officeDocument/2006/relationships/slide" Target="slides/slide125.xml"/><Relationship Id="rId22" Type="http://schemas.openxmlformats.org/officeDocument/2006/relationships/slide" Target="slides/slide16.xml"/><Relationship Id="rId197" Type="http://schemas.openxmlformats.org/officeDocument/2006/relationships/slide" Target="slides/slide191.xml"/><Relationship Id="rId120" Type="http://schemas.openxmlformats.org/officeDocument/2006/relationships/slide" Target="slides/slide114.xml"/><Relationship Id="rId153" Type="http://schemas.openxmlformats.org/officeDocument/2006/relationships/slide" Target="slides/slide147.xml"/><Relationship Id="rId186" Type="http://schemas.openxmlformats.org/officeDocument/2006/relationships/slide" Target="slides/slide180.xml"/><Relationship Id="rId78" Type="http://schemas.openxmlformats.org/officeDocument/2006/relationships/slide" Target="slides/slide72.xml"/><Relationship Id="rId65" Type="http://schemas.openxmlformats.org/officeDocument/2006/relationships/slide" Target="slides/slide59.xml"/><Relationship Id="rId10" Type="http://schemas.openxmlformats.org/officeDocument/2006/relationships/slide" Target="slides/slide4.xml"/><Relationship Id="rId115" Type="http://schemas.openxmlformats.org/officeDocument/2006/relationships/slide" Target="slides/slide109.xml"/><Relationship Id="rId109" Type="http://schemas.openxmlformats.org/officeDocument/2006/relationships/slide" Target="slides/slide103.xml"/><Relationship Id="rId158" Type="http://schemas.openxmlformats.org/officeDocument/2006/relationships/slide" Target="slides/slide152.xml"/><Relationship Id="rId47" Type="http://schemas.openxmlformats.org/officeDocument/2006/relationships/slide" Target="slides/slide41.xml"/><Relationship Id="rId190" Type="http://schemas.openxmlformats.org/officeDocument/2006/relationships/slide" Target="slides/slide184.xml"/><Relationship Id="rId46" Type="http://schemas.openxmlformats.org/officeDocument/2006/relationships/slide" Target="slides/slide40.xml"/><Relationship Id="rId117" Type="http://schemas.openxmlformats.org/officeDocument/2006/relationships/slide" Target="slides/slide111.xml"/><Relationship Id="rId62" Type="http://schemas.openxmlformats.org/officeDocument/2006/relationships/slide" Target="slides/slide56.xml"/><Relationship Id="rId8" Type="http://schemas.openxmlformats.org/officeDocument/2006/relationships/slide" Target="slides/slide2.xml"/><Relationship Id="rId138" Type="http://schemas.openxmlformats.org/officeDocument/2006/relationships/slide" Target="slides/slide132.xml"/><Relationship Id="rId151" Type="http://schemas.openxmlformats.org/officeDocument/2006/relationships/slide" Target="slides/slide145.xml"/><Relationship Id="rId127" Type="http://schemas.openxmlformats.org/officeDocument/2006/relationships/slide" Target="slides/slide121.xml"/><Relationship Id="rId5" Type="http://schemas.openxmlformats.org/officeDocument/2006/relationships/slideMaster" Target="slideMasters/slideMaster1.xml"/><Relationship Id="rId173" Type="http://schemas.openxmlformats.org/officeDocument/2006/relationships/slide" Target="slides/slide167.xml"/><Relationship Id="rId2" Type="http://schemas.openxmlformats.org/officeDocument/2006/relationships/viewProps" Target="viewProps1.xml"/><Relationship Id="rId171" Type="http://schemas.openxmlformats.org/officeDocument/2006/relationships/slide" Target="slides/slide165.xml"/><Relationship Id="rId193" Type="http://schemas.openxmlformats.org/officeDocument/2006/relationships/slide" Target="slides/slide187.xml"/><Relationship Id="rId116" Type="http://schemas.openxmlformats.org/officeDocument/2006/relationships/slide" Target="slides/slide110.xml"/><Relationship Id="rId96" Type="http://schemas.openxmlformats.org/officeDocument/2006/relationships/slide" Target="slides/slide90.xml"/><Relationship Id="rId110" Type="http://schemas.openxmlformats.org/officeDocument/2006/relationships/slide" Target="slides/slide104.xml"/><Relationship Id="rId123" Type="http://schemas.openxmlformats.org/officeDocument/2006/relationships/slide" Target="slides/slide117.xml"/><Relationship Id="rId57" Type="http://schemas.openxmlformats.org/officeDocument/2006/relationships/slide" Target="slides/slide51.xml"/><Relationship Id="rId128" Type="http://schemas.openxmlformats.org/officeDocument/2006/relationships/slide" Target="slides/slide122.xml"/><Relationship Id="rId41" Type="http://schemas.openxmlformats.org/officeDocument/2006/relationships/slide" Target="slides/slide35.xml"/><Relationship Id="rId56" Type="http://schemas.openxmlformats.org/officeDocument/2006/relationships/slide" Target="slides/slide50.xml"/><Relationship Id="rId185" Type="http://schemas.openxmlformats.org/officeDocument/2006/relationships/slide" Target="slides/slide179.xml"/><Relationship Id="rId100" Type="http://schemas.openxmlformats.org/officeDocument/2006/relationships/slide" Target="slides/slide94.xml"/><Relationship Id="rId97" Type="http://schemas.openxmlformats.org/officeDocument/2006/relationships/slide" Target="slides/slide91.xml"/><Relationship Id="rId177" Type="http://schemas.openxmlformats.org/officeDocument/2006/relationships/slide" Target="slides/slide171.xml"/><Relationship Id="rId165" Type="http://schemas.openxmlformats.org/officeDocument/2006/relationships/slide" Target="slides/slide159.xml"/><Relationship Id="rId106" Type="http://schemas.openxmlformats.org/officeDocument/2006/relationships/slide" Target="slides/slide100.xml"/><Relationship Id="rId149" Type="http://schemas.openxmlformats.org/officeDocument/2006/relationships/slide" Target="slides/slide143.xml"/><Relationship Id="rId124" Type="http://schemas.openxmlformats.org/officeDocument/2006/relationships/slide" Target="slides/slide118.xml"/><Relationship Id="rId69" Type="http://schemas.openxmlformats.org/officeDocument/2006/relationships/slide" Target="slides/slide63.xml"/><Relationship Id="rId53" Type="http://schemas.openxmlformats.org/officeDocument/2006/relationships/slide" Target="slides/slide47.xml"/><Relationship Id="rId111" Type="http://schemas.openxmlformats.org/officeDocument/2006/relationships/slide" Target="slides/slide105.xml"/><Relationship Id="rId143" Type="http://schemas.openxmlformats.org/officeDocument/2006/relationships/slide" Target="slides/slide137.xml"/><Relationship Id="rId83" Type="http://schemas.openxmlformats.org/officeDocument/2006/relationships/slide" Target="slides/slide77.xml"/><Relationship Id="rId172" Type="http://schemas.openxmlformats.org/officeDocument/2006/relationships/slide" Target="slides/slide166.xml"/><Relationship Id="rId139" Type="http://schemas.openxmlformats.org/officeDocument/2006/relationships/slide" Target="slides/slide133.xml"/><Relationship Id="rId1" Type="http://schemas.openxmlformats.org/officeDocument/2006/relationships/theme" Target="theme/theme1.xml"/><Relationship Id="rId18" Type="http://schemas.openxmlformats.org/officeDocument/2006/relationships/slide" Target="slides/slide12.xml"/><Relationship Id="rId92" Type="http://schemas.openxmlformats.org/officeDocument/2006/relationships/slide" Target="slides/slide86.xml"/><Relationship Id="rId192" Type="http://schemas.openxmlformats.org/officeDocument/2006/relationships/slide" Target="slides/slide186.xml"/><Relationship Id="rId137" Type="http://schemas.openxmlformats.org/officeDocument/2006/relationships/slide" Target="slides/slide131.xml"/><Relationship Id="rId157" Type="http://schemas.openxmlformats.org/officeDocument/2006/relationships/slide" Target="slides/slide151.xml"/><Relationship Id="rId21" Type="http://schemas.openxmlformats.org/officeDocument/2006/relationships/slide" Target="slides/slide15.xml"/><Relationship Id="rId63" Type="http://schemas.openxmlformats.org/officeDocument/2006/relationships/slide" Target="slides/slide57.xml"/><Relationship Id="rId146" Type="http://schemas.openxmlformats.org/officeDocument/2006/relationships/slide" Target="slides/slide140.xml"/><Relationship Id="rId179" Type="http://schemas.openxmlformats.org/officeDocument/2006/relationships/slide" Target="slides/slide173.xml"/><Relationship Id="rId55" Type="http://schemas.openxmlformats.org/officeDocument/2006/relationships/slide" Target="slides/slide49.xml"/><Relationship Id="rId3" Type="http://schemas.openxmlformats.org/officeDocument/2006/relationships/presProps" Target="presProps1.xml"/><Relationship Id="rId93" Type="http://schemas.openxmlformats.org/officeDocument/2006/relationships/slide" Target="slides/slide87.xml"/><Relationship Id="rId142" Type="http://schemas.openxmlformats.org/officeDocument/2006/relationships/slide" Target="slides/slide136.xml"/><Relationship Id="rId29" Type="http://schemas.openxmlformats.org/officeDocument/2006/relationships/slide" Target="slides/slide23.xml"/><Relationship Id="rId180" Type="http://schemas.openxmlformats.org/officeDocument/2006/relationships/slide" Target="slides/slide174.xml"/><Relationship Id="rId42" Type="http://schemas.openxmlformats.org/officeDocument/2006/relationships/slide" Target="slides/slide36.xml"/><Relationship Id="rId94" Type="http://schemas.openxmlformats.org/officeDocument/2006/relationships/slide" Target="slides/slide88.xml"/><Relationship Id="rId175" Type="http://schemas.openxmlformats.org/officeDocument/2006/relationships/slide" Target="slides/slide169.xml"/><Relationship Id="rId104" Type="http://schemas.openxmlformats.org/officeDocument/2006/relationships/slide" Target="slides/slide98.xml"/><Relationship Id="rId134" Type="http://schemas.openxmlformats.org/officeDocument/2006/relationships/slide" Target="slides/slide128.xml"/><Relationship Id="rId80" Type="http://schemas.openxmlformats.org/officeDocument/2006/relationships/slide" Target="slides/slide74.xml"/><Relationship Id="rId130" Type="http://schemas.openxmlformats.org/officeDocument/2006/relationships/slide" Target="slides/slide124.xml"/><Relationship Id="rId129" Type="http://schemas.openxmlformats.org/officeDocument/2006/relationships/slide" Target="slides/slide123.xml"/><Relationship Id="rId152" Type="http://schemas.openxmlformats.org/officeDocument/2006/relationships/slide" Target="slides/slide146.xml"/><Relationship Id="rId6" Type="http://schemas.openxmlformats.org/officeDocument/2006/relationships/notesMaster" Target="notesMasters/notesMaster1.xml"/><Relationship Id="rId167" Type="http://schemas.openxmlformats.org/officeDocument/2006/relationships/slide" Target="slides/slide161.xml"/><Relationship Id="rId88" Type="http://schemas.openxmlformats.org/officeDocument/2006/relationships/slide" Target="slides/slide82.xml"/><Relationship Id="rId155" Type="http://schemas.openxmlformats.org/officeDocument/2006/relationships/slide" Target="slides/slide149.xml"/><Relationship Id="rId40" Type="http://schemas.openxmlformats.org/officeDocument/2006/relationships/slide" Target="slides/slide34.xml"/><Relationship Id="rId28" Type="http://schemas.openxmlformats.org/officeDocument/2006/relationships/slide" Target="slides/slide22.xml"/><Relationship Id="rId16" Type="http://schemas.openxmlformats.org/officeDocument/2006/relationships/slide" Target="slides/slide10.xml"/><Relationship Id="rId7" Type="http://schemas.openxmlformats.org/officeDocument/2006/relationships/slide" Target="slides/slide1.xml"/><Relationship Id="rId101" Type="http://schemas.openxmlformats.org/officeDocument/2006/relationships/slide" Target="slides/slide95.xml"/><Relationship Id="rId189" Type="http://schemas.openxmlformats.org/officeDocument/2006/relationships/slide" Target="slides/slide183.xml"/><Relationship Id="rId91" Type="http://schemas.openxmlformats.org/officeDocument/2006/relationships/slide" Target="slides/slide85.xml"/><Relationship Id="rId147" Type="http://schemas.openxmlformats.org/officeDocument/2006/relationships/slide" Target="slides/slide141.xml"/><Relationship Id="rId188" Type="http://schemas.openxmlformats.org/officeDocument/2006/relationships/slide" Target="slides/slide182.xml"/><Relationship Id="rId72" Type="http://schemas.openxmlformats.org/officeDocument/2006/relationships/slide" Target="slides/slide66.xml"/><Relationship Id="rId156" Type="http://schemas.openxmlformats.org/officeDocument/2006/relationships/slide" Target="slides/slide150.xml"/><Relationship Id="rId168" Type="http://schemas.openxmlformats.org/officeDocument/2006/relationships/slide" Target="slides/slide162.xml"/><Relationship Id="rId145" Type="http://schemas.openxmlformats.org/officeDocument/2006/relationships/slide" Target="slides/slide139.xml"/><Relationship Id="rId52" Type="http://schemas.openxmlformats.org/officeDocument/2006/relationships/slide" Target="slides/slide46.xml"/><Relationship Id="rId136" Type="http://schemas.openxmlformats.org/officeDocument/2006/relationships/slide" Target="slides/slide130.xml"/><Relationship Id="rId181" Type="http://schemas.openxmlformats.org/officeDocument/2006/relationships/slide" Target="slides/slide175.xml"/><Relationship Id="rId64" Type="http://schemas.openxmlformats.org/officeDocument/2006/relationships/slide" Target="slides/slide58.xml"/><Relationship Id="rId176" Type="http://schemas.openxmlformats.org/officeDocument/2006/relationships/slide" Target="slides/slide170.xml"/><Relationship Id="rId133" Type="http://schemas.openxmlformats.org/officeDocument/2006/relationships/slide" Target="slides/slide127.xml"/><Relationship Id="rId99" Type="http://schemas.openxmlformats.org/officeDocument/2006/relationships/slide" Target="slides/slide93.xml"/><Relationship Id="rId58" Type="http://schemas.openxmlformats.org/officeDocument/2006/relationships/slide" Target="slides/slide52.xml"/><Relationship Id="rId195" Type="http://schemas.openxmlformats.org/officeDocument/2006/relationships/slide" Target="slides/slide189.xml"/><Relationship Id="rId132" Type="http://schemas.openxmlformats.org/officeDocument/2006/relationships/slide" Target="slides/slide126.xml"/><Relationship Id="rId50" Type="http://schemas.openxmlformats.org/officeDocument/2006/relationships/slide" Target="slides/slide44.xml"/><Relationship Id="rId15" Type="http://schemas.openxmlformats.org/officeDocument/2006/relationships/slide" Target="slides/slide9.xml"/><Relationship Id="rId159" Type="http://schemas.openxmlformats.org/officeDocument/2006/relationships/slide" Target="slides/slide153.xml"/><Relationship Id="rId141" Type="http://schemas.openxmlformats.org/officeDocument/2006/relationships/slide" Target="slides/slide135.xml"/><Relationship Id="rId25" Type="http://schemas.openxmlformats.org/officeDocument/2006/relationships/slide" Target="slides/slide19.xml"/><Relationship Id="rId74" Type="http://schemas.openxmlformats.org/officeDocument/2006/relationships/slide" Target="slides/slide68.xml"/><Relationship Id="rId35" Type="http://schemas.openxmlformats.org/officeDocument/2006/relationships/slide" Target="slides/slide29.xml"/><Relationship Id="rId13" Type="http://schemas.openxmlformats.org/officeDocument/2006/relationships/slide" Target="slides/slide7.xml"/><Relationship Id="rId121" Type="http://schemas.openxmlformats.org/officeDocument/2006/relationships/slide" Target="slides/slide115.xml"/><Relationship Id="rId44" Type="http://schemas.openxmlformats.org/officeDocument/2006/relationships/slide" Target="slides/slide38.xml"/><Relationship Id="rId162" Type="http://schemas.openxmlformats.org/officeDocument/2006/relationships/slide" Target="slides/slide156.xml"/><Relationship Id="rId154" Type="http://schemas.openxmlformats.org/officeDocument/2006/relationships/slide" Target="slides/slide148.xml"/><Relationship Id="rId36" Type="http://schemas.openxmlformats.org/officeDocument/2006/relationships/slide" Target="slides/slide30.xml"/><Relationship Id="rId98" Type="http://schemas.openxmlformats.org/officeDocument/2006/relationships/slide" Target="slides/slide92.xml"/><Relationship Id="rId23" Type="http://schemas.openxmlformats.org/officeDocument/2006/relationships/slide" Target="slides/slide17.xml"/><Relationship Id="rId102" Type="http://schemas.openxmlformats.org/officeDocument/2006/relationships/slide" Target="slides/slide96.xml"/><Relationship Id="rId90" Type="http://schemas.openxmlformats.org/officeDocument/2006/relationships/slide" Target="slides/slide84.xml"/><Relationship Id="rId59" Type="http://schemas.openxmlformats.org/officeDocument/2006/relationships/slide" Target="slides/slide53.xml"/><Relationship Id="rId164" Type="http://schemas.openxmlformats.org/officeDocument/2006/relationships/slide" Target="slides/slide158.xml"/><Relationship Id="rId183" Type="http://schemas.openxmlformats.org/officeDocument/2006/relationships/slide" Target="slides/slide177.xml"/><Relationship Id="rId84" Type="http://schemas.openxmlformats.org/officeDocument/2006/relationships/slide" Target="slides/slide78.xml"/><Relationship Id="rId170" Type="http://schemas.openxmlformats.org/officeDocument/2006/relationships/slide" Target="slides/slide164.xml"/><Relationship Id="rId39" Type="http://schemas.openxmlformats.org/officeDocument/2006/relationships/slide" Target="slides/slide33.xml"/><Relationship Id="rId105" Type="http://schemas.openxmlformats.org/officeDocument/2006/relationships/slide" Target="slides/slide99.xml"/><Relationship Id="rId163" Type="http://schemas.openxmlformats.org/officeDocument/2006/relationships/slide" Target="slides/slide157.xml"/><Relationship Id="rId113" Type="http://schemas.openxmlformats.org/officeDocument/2006/relationships/slide" Target="slides/slide107.xml"/><Relationship Id="rId77" Type="http://schemas.openxmlformats.org/officeDocument/2006/relationships/slide" Target="slides/slide71.xml"/><Relationship Id="rId34" Type="http://schemas.openxmlformats.org/officeDocument/2006/relationships/slide" Target="slides/slide28.xml"/><Relationship Id="rId82" Type="http://schemas.openxmlformats.org/officeDocument/2006/relationships/slide" Target="slides/slide76.xml"/><Relationship Id="rId184" Type="http://schemas.openxmlformats.org/officeDocument/2006/relationships/slide" Target="slides/slide178.xml"/><Relationship Id="rId196" Type="http://schemas.openxmlformats.org/officeDocument/2006/relationships/slide" Target="slides/slide190.xml"/><Relationship Id="rId161" Type="http://schemas.openxmlformats.org/officeDocument/2006/relationships/slide" Target="slides/slide155.xml"/><Relationship Id="rId86" Type="http://schemas.openxmlformats.org/officeDocument/2006/relationships/slide" Target="slides/slide80.xml"/><Relationship Id="rId30" Type="http://schemas.openxmlformats.org/officeDocument/2006/relationships/slide" Target="slides/slide24.xml"/><Relationship Id="rId75" Type="http://schemas.openxmlformats.org/officeDocument/2006/relationships/slide" Target="slides/slide69.xml"/><Relationship Id="rId26" Type="http://schemas.openxmlformats.org/officeDocument/2006/relationships/slide" Target="slides/slide20.xml"/><Relationship Id="rId182" Type="http://schemas.openxmlformats.org/officeDocument/2006/relationships/slide" Target="slides/slide176.xml"/><Relationship Id="rId49" Type="http://schemas.openxmlformats.org/officeDocument/2006/relationships/slide" Target="slides/slide43.xml"/><Relationship Id="rId112" Type="http://schemas.openxmlformats.org/officeDocument/2006/relationships/slide" Target="slides/slide106.xml"/><Relationship Id="rId67" Type="http://schemas.openxmlformats.org/officeDocument/2006/relationships/slide" Target="slides/slide61.xml"/><Relationship Id="rId32" Type="http://schemas.openxmlformats.org/officeDocument/2006/relationships/slide" Target="slides/slide26.xml"/><Relationship Id="rId19" Type="http://schemas.openxmlformats.org/officeDocument/2006/relationships/slide" Target="slides/slide13.xml"/><Relationship Id="rId118" Type="http://schemas.openxmlformats.org/officeDocument/2006/relationships/slide" Target="slides/slide112.xml"/><Relationship Id="rId17" Type="http://schemas.openxmlformats.org/officeDocument/2006/relationships/slide" Target="slides/slide11.xml"/><Relationship Id="rId150" Type="http://schemas.openxmlformats.org/officeDocument/2006/relationships/slide" Target="slides/slide144.xml"/><Relationship Id="rId191" Type="http://schemas.openxmlformats.org/officeDocument/2006/relationships/slide" Target="slides/slide185.xml"/><Relationship Id="rId178" Type="http://schemas.openxmlformats.org/officeDocument/2006/relationships/slide" Target="slides/slide172.xml"/><Relationship Id="rId144" Type="http://schemas.openxmlformats.org/officeDocument/2006/relationships/slide" Target="slides/slide138.xml"/><Relationship Id="rId37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00643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1420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6224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659226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808914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71145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095380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557555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619838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430325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529476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803813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7171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502386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14395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519977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494936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486541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831884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856239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35526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62937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080586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7706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84374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1892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145224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215364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160345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032762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653956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610946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440673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096120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778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164716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918498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594130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297488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369921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39942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973844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00002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558193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6220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7388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927418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483691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5" name="Google Shape;2785;p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585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9909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716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8800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6284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808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7062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846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3925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2651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9363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7997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2795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2531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0697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0715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6727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4143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294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4693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6199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9877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75668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0555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42438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54862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4" name="Google Shape;644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9374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5991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27145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17651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5432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4" name="Google Shape;65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9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03-Oct-20 9:02 AM</a:t>
            </a:r>
            <a:endParaRPr/>
          </a:p>
        </p:txBody>
      </p:sp>
      <p:sp>
        <p:nvSpPr>
          <p:cNvPr id="656" name="Google Shape;656;p5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92255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5" name="Google Shape;665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60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03-Oct-20 9:02 AM</a:t>
            </a:r>
            <a:endParaRPr/>
          </a:p>
        </p:txBody>
      </p:sp>
      <p:sp>
        <p:nvSpPr>
          <p:cNvPr id="667" name="Google Shape;667;p6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05560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6" name="Google Shape;67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6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03-Oct-20 9:02 AM</a:t>
            </a:r>
            <a:endParaRPr/>
          </a:p>
        </p:txBody>
      </p:sp>
      <p:sp>
        <p:nvSpPr>
          <p:cNvPr id="678" name="Google Shape;678;p6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928266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7" name="Google Shape;68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6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03-Oct-20 9:02 AM</a:t>
            </a:r>
            <a:endParaRPr/>
          </a:p>
        </p:txBody>
      </p:sp>
      <p:sp>
        <p:nvSpPr>
          <p:cNvPr id="689" name="Google Shape;689;p6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509305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7" name="Google Shape;68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6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03-Oct-20 9:02 AM</a:t>
            </a:r>
            <a:endParaRPr/>
          </a:p>
        </p:txBody>
      </p:sp>
      <p:sp>
        <p:nvSpPr>
          <p:cNvPr id="689" name="Google Shape;689;p6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45252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Google Shape;698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63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03-Oct-20 9:02 AM</a:t>
            </a:r>
            <a:endParaRPr/>
          </a:p>
        </p:txBody>
      </p:sp>
      <p:sp>
        <p:nvSpPr>
          <p:cNvPr id="700" name="Google Shape;700;p6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54416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9" name="Google Shape;709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64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03-Oct-20 9:02 AM</a:t>
            </a:r>
            <a:endParaRPr/>
          </a:p>
        </p:txBody>
      </p:sp>
      <p:sp>
        <p:nvSpPr>
          <p:cNvPr id="711" name="Google Shape;711;p6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1227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0" name="Google Shape;740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67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03-Oct-20 9:02 AM</a:t>
            </a:r>
            <a:endParaRPr/>
          </a:p>
        </p:txBody>
      </p:sp>
      <p:sp>
        <p:nvSpPr>
          <p:cNvPr id="742" name="Google Shape;742;p6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4604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41206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1" name="Google Shape;751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68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03-Oct-20 9:02 AM</a:t>
            </a:r>
            <a:endParaRPr/>
          </a:p>
        </p:txBody>
      </p:sp>
      <p:sp>
        <p:nvSpPr>
          <p:cNvPr id="753" name="Google Shape;753;p6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98604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4" name="Google Shape;1184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109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03-Oct-20 9:02 AM</a:t>
            </a:r>
            <a:endParaRPr/>
          </a:p>
        </p:txBody>
      </p:sp>
      <p:sp>
        <p:nvSpPr>
          <p:cNvPr id="1186" name="Google Shape;1186;p10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50633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6792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11939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1944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02901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6056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86641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59862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204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18535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76530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47335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99454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6023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70413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54457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92909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242685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78024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61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3054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5518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76052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31402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3362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080134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4207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21128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59183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985889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591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85206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275280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04834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46066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169662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122225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122225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698993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775974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666192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4546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158207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19596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288217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845244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04621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271059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139566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131518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695960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0995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5067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C2053B56-3D5D-41F1-8D36-4E80E68E0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D845FA-3235-4E72-8F4B-46778FB4C640}" type="datetime8">
              <a:rPr lang="en-US"/>
              <a:pPr>
                <a:defRPr/>
              </a:pPr>
              <a:t>5/2/2021 3:39 PM</a:t>
            </a:fld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E490566-614B-4553-AA85-F46A8541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KSIT</a:t>
            </a:r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0FCFD07A-5273-4884-AA7B-54051E9D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D17A6D-A4B0-4574-A28C-CBAB6EBB31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1293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blipFill rotWithShape="1">
          <a:blip r:embed="rId2">
            <a:alphaModFix/>
          </a:blip>
          <a:tile tx="0" ty="0" sx="100000" sy="100000" flip="none" algn="tl"/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680"/>
              <a:buNone/>
              <a:defRPr sz="2800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55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105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910"/>
              <a:buNone/>
              <a:defRPr sz="1400">
                <a:solidFill>
                  <a:srgbClr val="888888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Twentieth Century"/>
              <a:buNone/>
              <a:defRPr sz="4400" b="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0" y="1752600"/>
            <a:ext cx="1295400" cy="70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1"/>
          </p:nvPr>
        </p:nvSpPr>
        <p:spPr>
          <a:xfrm>
            <a:off x="609600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2"/>
          </p:nvPr>
        </p:nvSpPr>
        <p:spPr>
          <a:xfrm>
            <a:off x="4844901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609600" y="2438400"/>
            <a:ext cx="3886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2"/>
          </p:nvPr>
        </p:nvSpPr>
        <p:spPr>
          <a:xfrm>
            <a:off x="4800600" y="2438400"/>
            <a:ext cx="3886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3"/>
          </p:nvPr>
        </p:nvSpPr>
        <p:spPr>
          <a:xfrm>
            <a:off x="609600" y="1752600"/>
            <a:ext cx="3886200" cy="64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200"/>
              <a:buFont typeface="Twentieth Century"/>
              <a:buNone/>
              <a:defRPr sz="2000" b="1">
                <a:solidFill>
                  <a:srgbClr val="FFFFFF"/>
                </a:solidFill>
              </a:defRPr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4"/>
          </p:nvPr>
        </p:nvSpPr>
        <p:spPr>
          <a:xfrm>
            <a:off x="4800600" y="1752600"/>
            <a:ext cx="3886200" cy="64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200"/>
              <a:buFont typeface="Twentieth Century"/>
              <a:buNone/>
              <a:defRPr sz="2000" b="1">
                <a:solidFill>
                  <a:srgbClr val="FFFFFF"/>
                </a:solidFill>
              </a:defRPr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  <a:defRPr sz="44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609600" y="1752600"/>
            <a:ext cx="1600200" cy="4343400"/>
          </a:xfrm>
          <a:prstGeom prst="rect">
            <a:avLst/>
          </a:prstGeom>
          <a:solidFill>
            <a:schemeClr val="accent2"/>
          </a:solidFill>
          <a:ln w="50800" cap="sq" cmpd="dbl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080"/>
              <a:buNone/>
              <a:def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750"/>
              <a:buNone/>
              <a:defRPr sz="1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675"/>
              <a:buNone/>
              <a:defRPr sz="9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585"/>
              <a:buNone/>
              <a:defRPr sz="9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2362200" y="1752600"/>
            <a:ext cx="64008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bg>
      <p:bgPr>
        <a:blipFill rotWithShape="1">
          <a:blip r:embed="rId2">
            <a:alphaModFix/>
          </a:blip>
          <a:tile tx="0" ty="0" sx="100000" sy="100000" flip="none" algn="tl"/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>
            <a:off x="1600200" y="54864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020"/>
              <a:buFont typeface="Twentieth Century"/>
              <a:buNone/>
              <a:defRPr sz="1700"/>
            </a:lvl1pPr>
            <a:lvl2pPr marL="914400" lvl="1" indent="-228600" algn="l">
              <a:spcBef>
                <a:spcPts val="550"/>
              </a:spcBef>
              <a:spcAft>
                <a:spcPts val="0"/>
              </a:spcAft>
              <a:buSzPts val="840"/>
              <a:buFont typeface="Twentieth Century"/>
              <a:buNone/>
              <a:defRPr sz="12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750"/>
              <a:buFont typeface="Twentieth Century"/>
              <a:buNone/>
              <a:defRPr sz="1000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675"/>
              <a:buFont typeface="Twentieth Century"/>
              <a:buNone/>
              <a:defRPr sz="900"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585"/>
              <a:buFont typeface="Twentieth Century"/>
              <a:buNone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/>
          <p:nvPr/>
        </p:nvSpPr>
        <p:spPr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12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6" name="Google Shape;96;p12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wentieth Century"/>
              <a:buNone/>
              <a:defRPr sz="28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/>
          <p:nvPr/>
        </p:nvSpPr>
        <p:spPr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" name="Google Shape;99;p12"/>
          <p:cNvSpPr txBox="1">
            <a:spLocks noGrp="1"/>
          </p:cNvSpPr>
          <p:nvPr>
            <p:ph type="dt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ldNum" idx="12"/>
          </p:nvPr>
        </p:nvSpPr>
        <p:spPr>
          <a:xfrm>
            <a:off x="0" y="4667249"/>
            <a:ext cx="1447800" cy="66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ftr" idx="11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>
            <a:spLocks noGrp="1"/>
          </p:cNvSpPr>
          <p:nvPr>
            <p:ph type="pic" idx="2"/>
          </p:nvPr>
        </p:nvSpPr>
        <p:spPr>
          <a:xfrm>
            <a:off x="1560576" y="0"/>
            <a:ext cx="7583424" cy="4568952"/>
          </a:xfrm>
          <a:prstGeom prst="rect">
            <a:avLst/>
          </a:prstGeom>
          <a:solidFill>
            <a:srgbClr val="DCE5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sz="2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sz="23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1"/>
          </p:nvPr>
        </p:nvSpPr>
        <p:spPr>
          <a:xfrm rot="5400000">
            <a:off x="2426208" y="-213360"/>
            <a:ext cx="4526280" cy="81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 rot="5400000">
            <a:off x="4823619" y="2339181"/>
            <a:ext cx="551656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1"/>
          </p:nvPr>
        </p:nvSpPr>
        <p:spPr>
          <a:xfrm rot="5400000">
            <a:off x="480218" y="586582"/>
            <a:ext cx="5516564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dt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ft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909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4169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sz="2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81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sz="23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115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" name="Google Shape;35;p3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2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 descr="What is Computer?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60375" y="1603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000" b="1" dirty="0">
                <a:latin typeface="+mj-lt"/>
              </a:rPr>
              <a:t>M.S. </a:t>
            </a:r>
            <a:r>
              <a:rPr lang="en-US" sz="2000" b="1" dirty="0" err="1">
                <a:latin typeface="+mj-lt"/>
              </a:rPr>
              <a:t>Ramaiah</a:t>
            </a:r>
            <a:r>
              <a:rPr lang="en-US" sz="2000" b="1" dirty="0">
                <a:latin typeface="+mj-lt"/>
              </a:rPr>
              <a:t> Institute of Technology</a:t>
            </a:r>
            <a:endParaRPr lang="en-IN" sz="2000" dirty="0">
              <a:latin typeface="+mj-lt"/>
            </a:endParaRPr>
          </a:p>
          <a:p>
            <a:pPr algn="ctr"/>
            <a:r>
              <a:rPr lang="en-US" sz="2000" b="1" dirty="0">
                <a:latin typeface="+mj-lt"/>
              </a:rPr>
              <a:t>(Autonomous Institute, Affiliated to VTU)</a:t>
            </a:r>
            <a:endParaRPr lang="en-IN" sz="2000" dirty="0">
              <a:latin typeface="+mj-lt"/>
            </a:endParaRPr>
          </a:p>
          <a:p>
            <a:pPr algn="ctr"/>
            <a:r>
              <a:rPr lang="en-US" sz="2000" b="1" dirty="0">
                <a:latin typeface="+mj-lt"/>
              </a:rPr>
              <a:t>Department of Computer Science and Engineering</a:t>
            </a:r>
            <a:endParaRPr lang="en-IN" sz="2000" dirty="0"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626288" y="2656682"/>
            <a:ext cx="10848974" cy="111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wentieth Century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br>
              <a:rPr lang="en-IN" sz="2800" b="1" dirty="0"/>
            </a:br>
            <a:r>
              <a:rPr lang="en-IN" sz="3200" b="1" dirty="0"/>
              <a:t>Course Name: Computer Organization and</a:t>
            </a:r>
          </a:p>
          <a:p>
            <a:pPr algn="ctr"/>
            <a:r>
              <a:rPr lang="en-IN" sz="3200" b="1" dirty="0"/>
              <a:t>Architecture</a:t>
            </a:r>
          </a:p>
          <a:p>
            <a:pPr algn="ctr"/>
            <a:r>
              <a:rPr lang="en-IN" sz="3200" b="1" dirty="0"/>
              <a:t>Course Code: CS45</a:t>
            </a:r>
            <a:br>
              <a:rPr lang="en-IN" sz="3200" b="1" dirty="0"/>
            </a:br>
            <a:br>
              <a:rPr lang="en-IN" sz="3200" b="1" dirty="0"/>
            </a:br>
            <a:br>
              <a:rPr lang="en-IN" sz="3200" b="1" dirty="0"/>
            </a:br>
            <a:br>
              <a:rPr lang="en-IN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13091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457200" y="122238"/>
            <a:ext cx="75438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Computer Architecture</a:t>
            </a:r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In a system, there are a set of instructions, it is enough for </a:t>
            </a:r>
            <a:r>
              <a:rPr lang="en-US" sz="2400" u="sng">
                <a:solidFill>
                  <a:srgbClr val="FF0000"/>
                </a:solidFill>
              </a:rPr>
              <a:t>programmer or user </a:t>
            </a:r>
            <a:r>
              <a:rPr lang="en-US" sz="2400"/>
              <a:t>to know </a:t>
            </a:r>
            <a:r>
              <a:rPr lang="en-US" sz="2400" u="sng"/>
              <a:t>what are a set of instructions</a:t>
            </a:r>
            <a:r>
              <a:rPr lang="en-US" sz="2400"/>
              <a:t> present in case of </a:t>
            </a:r>
            <a:r>
              <a:rPr lang="en-US" sz="2400" b="1"/>
              <a:t>computer organization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None/>
            </a:pPr>
            <a:endParaRPr sz="2400"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System </a:t>
            </a:r>
            <a:r>
              <a:rPr lang="en-US" sz="2400" u="sng">
                <a:solidFill>
                  <a:srgbClr val="FF0000"/>
                </a:solidFill>
              </a:rPr>
              <a:t>designer worries </a:t>
            </a:r>
            <a:r>
              <a:rPr lang="en-US" sz="2400"/>
              <a:t>about </a:t>
            </a:r>
            <a:r>
              <a:rPr lang="en-US" sz="2400" u="sng"/>
              <a:t>how a set of instructions </a:t>
            </a:r>
            <a:r>
              <a:rPr lang="en-US" sz="2400"/>
              <a:t>are implemented, algorithm of implementation is the emphasis in the case of architectural studies.</a:t>
            </a:r>
            <a:endParaRPr sz="24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2"/>
          <p:cNvSpPr txBox="1">
            <a:spLocks noGrp="1"/>
          </p:cNvSpPr>
          <p:nvPr>
            <p:ph type="title"/>
          </p:nvPr>
        </p:nvSpPr>
        <p:spPr>
          <a:xfrm>
            <a:off x="152400" y="457200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Memory Location and Addresses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756" name="Google Shape;756;p82"/>
          <p:cNvSpPr txBox="1">
            <a:spLocks noGrp="1"/>
          </p:cNvSpPr>
          <p:nvPr>
            <p:ph type="body" idx="1"/>
          </p:nvPr>
        </p:nvSpPr>
        <p:spPr>
          <a:xfrm>
            <a:off x="0" y="1752599"/>
            <a:ext cx="4267200" cy="4457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1" indent="0">
              <a:spcBef>
                <a:spcPts val="0"/>
              </a:spcBef>
              <a:buSzPct val="70000"/>
              <a:buNone/>
            </a:pPr>
            <a:r>
              <a:rPr lang="en-US" sz="2800" b="1" dirty="0"/>
              <a:t>Big Endian </a:t>
            </a:r>
          </a:p>
          <a:p>
            <a:pPr marL="365760" lvl="1" indent="0">
              <a:spcBef>
                <a:spcPts val="0"/>
              </a:spcBef>
              <a:buSzPct val="70000"/>
              <a:buNone/>
            </a:pPr>
            <a:r>
              <a:rPr lang="en-US" sz="2800" dirty="0"/>
              <a:t>The MSB  of the data is placed at the byte with the lowest address. </a:t>
            </a:r>
          </a:p>
          <a:p>
            <a:pPr marL="365760" lvl="1" indent="0">
              <a:spcBef>
                <a:spcPts val="0"/>
              </a:spcBef>
              <a:buSzPct val="70000"/>
              <a:buNone/>
            </a:pPr>
            <a:r>
              <a:rPr lang="en-US" sz="2800" b="1" dirty="0"/>
              <a:t>Little Endian </a:t>
            </a:r>
          </a:p>
          <a:p>
            <a:pPr marL="365760" lvl="1" indent="0">
              <a:spcBef>
                <a:spcPts val="0"/>
              </a:spcBef>
              <a:buSzPct val="70000"/>
              <a:buNone/>
            </a:pPr>
            <a:r>
              <a:rPr lang="en-US" sz="2800" dirty="0"/>
              <a:t>The LSB of the data is placed at the byte with the lowest address. </a:t>
            </a:r>
            <a:endParaRPr sz="2800" dirty="0">
              <a:solidFill>
                <a:schemeClr val="tx1"/>
              </a:solidFill>
            </a:endParaRPr>
          </a:p>
        </p:txBody>
      </p:sp>
      <p:pic>
        <p:nvPicPr>
          <p:cNvPr id="758" name="Google Shape;758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4621" y="1514901"/>
            <a:ext cx="4549254" cy="300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97" y="4571430"/>
            <a:ext cx="2533650" cy="163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525" y="4609530"/>
            <a:ext cx="241935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23"/>
          <p:cNvSpPr txBox="1">
            <a:spLocks noGrp="1"/>
          </p:cNvSpPr>
          <p:nvPr>
            <p:ph type="title"/>
          </p:nvPr>
        </p:nvSpPr>
        <p:spPr>
          <a:xfrm>
            <a:off x="152400" y="457200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Memory Operations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123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Load (or Read or Fetch)</a:t>
            </a:r>
            <a:endParaRPr dirty="0"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⮚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Copy the content. The memory content doesn’t change.</a:t>
            </a:r>
            <a:endParaRPr dirty="0"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⮚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Address – Load</a:t>
            </a:r>
            <a:endParaRPr dirty="0"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⮚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Registers can be used</a:t>
            </a:r>
            <a:endParaRPr dirty="0"/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Store (or Write)</a:t>
            </a:r>
            <a:endParaRPr dirty="0"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⮚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Overwrite the content in memory</a:t>
            </a:r>
            <a:endParaRPr dirty="0"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⮚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Address and Data – Store</a:t>
            </a:r>
            <a:endParaRPr dirty="0"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⮚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Registers can be used</a:t>
            </a:r>
            <a:endParaRPr dirty="0"/>
          </a:p>
        </p:txBody>
      </p:sp>
      <p:sp>
        <p:nvSpPr>
          <p:cNvPr id="6" name="Google Shape;1190;p123">
            <a:extLst>
              <a:ext uri="{FF2B5EF4-FFF2-40B4-BE49-F238E27FC236}">
                <a16:creationId xmlns:a16="http://schemas.microsoft.com/office/drawing/2014/main" id="{7F012D57-88CF-442C-8FED-9C0D442E706E}"/>
              </a:ext>
            </a:extLst>
          </p:cNvPr>
          <p:cNvSpPr txBox="1"/>
          <p:nvPr/>
        </p:nvSpPr>
        <p:spPr>
          <a:xfrm>
            <a:off x="152400" y="1752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80FAC-DC38-4FDD-BA60-17FD18622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483" y="2774919"/>
            <a:ext cx="3937517" cy="335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338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3"/>
          <p:cNvSpPr txBox="1">
            <a:spLocks noGrp="1"/>
          </p:cNvSpPr>
          <p:nvPr>
            <p:ph type="title"/>
          </p:nvPr>
        </p:nvSpPr>
        <p:spPr>
          <a:xfrm>
            <a:off x="0" y="255896"/>
            <a:ext cx="9307773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wentieth Century"/>
              <a:buNone/>
            </a:pPr>
            <a:r>
              <a:rPr lang="en-US" dirty="0"/>
              <a:t>Instruction and Instruction sequencing</a:t>
            </a:r>
            <a:endParaRPr dirty="0"/>
          </a:p>
        </p:txBody>
      </p:sp>
      <p:sp>
        <p:nvSpPr>
          <p:cNvPr id="766" name="Google Shape;766;p83"/>
          <p:cNvSpPr txBox="1"/>
          <p:nvPr/>
        </p:nvSpPr>
        <p:spPr>
          <a:xfrm>
            <a:off x="228600" y="16002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Computer performs 4 types of operations: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</a:pPr>
            <a:endParaRPr lang="en-US"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transfer between memory and processor</a:t>
            </a:r>
            <a:endParaRPr dirty="0"/>
          </a:p>
          <a:p>
            <a:pPr marL="320040" marR="0" lvl="0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lang="en-US" sz="2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Arithmetic and logic operations on data</a:t>
            </a:r>
            <a:endParaRPr dirty="0"/>
          </a:p>
          <a:p>
            <a:pPr marL="320040" marR="0" lvl="0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lang="en-US" sz="2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Program sequencing and control</a:t>
            </a:r>
            <a:endParaRPr dirty="0"/>
          </a:p>
          <a:p>
            <a:pPr marL="320040" marR="0" lvl="0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lang="en-US" sz="2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I/O transfers</a:t>
            </a:r>
            <a:endParaRPr dirty="0"/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77240" marR="0" lvl="1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4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Data Transfer</a:t>
            </a:r>
            <a:endParaRPr/>
          </a:p>
        </p:txBody>
      </p:sp>
      <p:sp>
        <p:nvSpPr>
          <p:cNvPr id="774" name="Google Shape;774;p84"/>
          <p:cNvSpPr txBox="1"/>
          <p:nvPr/>
        </p:nvSpPr>
        <p:spPr>
          <a:xfrm>
            <a:off x="228600" y="16002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2004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Transfer data from one location to another location</a:t>
            </a:r>
            <a:endParaRPr dirty="0"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Memory locations</a:t>
            </a:r>
            <a:endParaRPr dirty="0"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Processor registers</a:t>
            </a:r>
            <a:endParaRPr dirty="0"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Registers in I/O system</a:t>
            </a:r>
            <a:endParaRPr dirty="0"/>
          </a:p>
          <a:p>
            <a:pPr marL="320040" marR="0" lvl="0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Location is given symbolic name</a:t>
            </a:r>
            <a:endParaRPr dirty="0"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Name for memory address location </a:t>
            </a:r>
            <a:r>
              <a:rPr lang="en-US" sz="2900" b="0" i="0" u="none" strike="noStrike" cap="none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A,LOC,VAR,PLACE</a:t>
            </a:r>
            <a:endParaRPr dirty="0"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Name for Processor register names </a:t>
            </a:r>
            <a:r>
              <a:rPr lang="en-US" sz="2900" b="0" i="0" u="none" strike="noStrike" cap="none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R1,R2,R3…</a:t>
            </a: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</a:t>
            </a:r>
            <a:endParaRPr dirty="0"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Name for I/O register names </a:t>
            </a:r>
            <a:r>
              <a:rPr lang="en-US" sz="2900" b="0" i="0" u="none" strike="noStrike" cap="none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DATAIN,DATAOUT</a:t>
            </a: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4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Data Transfer</a:t>
            </a:r>
            <a:endParaRPr/>
          </a:p>
        </p:txBody>
      </p:sp>
      <p:sp>
        <p:nvSpPr>
          <p:cNvPr id="774" name="Google Shape;774;p84"/>
          <p:cNvSpPr txBox="1"/>
          <p:nvPr/>
        </p:nvSpPr>
        <p:spPr>
          <a:xfrm>
            <a:off x="228600" y="16002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Register Transfer Notation</a:t>
            </a:r>
          </a:p>
          <a:p>
            <a:pPr marL="320040" indent="-320040"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Assembly Language Notation </a:t>
            </a:r>
          </a:p>
          <a:p>
            <a:pPr marL="32004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endParaRPr lang="en-US"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5075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Data Transfer</a:t>
            </a:r>
            <a:endParaRPr/>
          </a:p>
        </p:txBody>
      </p:sp>
      <p:sp>
        <p:nvSpPr>
          <p:cNvPr id="782" name="Google Shape;782;p85"/>
          <p:cNvSpPr txBox="1"/>
          <p:nvPr/>
        </p:nvSpPr>
        <p:spPr>
          <a:xfrm>
            <a:off x="228600" y="16002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R3 </a:t>
            </a: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Wingdings" panose="05000000000000000000" pitchFamily="2" charset="2"/>
              </a:rPr>
              <a:t></a:t>
            </a: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[R1] + [R2]</a:t>
            </a:r>
          </a:p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This type of notation is called RTN (Register Transfer Notation) </a:t>
            </a: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783" name="Google Shape;783;p85"/>
          <p:cNvGraphicFramePr/>
          <p:nvPr>
            <p:extLst>
              <p:ext uri="{D42A27DB-BD31-4B8C-83A1-F6EECF244321}">
                <p14:modId xmlns:p14="http://schemas.microsoft.com/office/powerpoint/2010/main" val="4216663159"/>
              </p:ext>
            </p:extLst>
          </p:nvPr>
        </p:nvGraphicFramePr>
        <p:xfrm>
          <a:off x="5063319" y="2920620"/>
          <a:ext cx="1905000" cy="259087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582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    Processor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R1 =10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R2 = 20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R3</a:t>
                      </a:r>
                      <a:r>
                        <a:rPr lang="en-US" sz="1800" baseline="0" dirty="0"/>
                        <a:t> = 30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9319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Data Transfer</a:t>
            </a:r>
            <a:endParaRPr/>
          </a:p>
        </p:txBody>
      </p:sp>
      <p:sp>
        <p:nvSpPr>
          <p:cNvPr id="782" name="Google Shape;782;p85"/>
          <p:cNvSpPr txBox="1"/>
          <p:nvPr/>
        </p:nvSpPr>
        <p:spPr>
          <a:xfrm>
            <a:off x="228600" y="16002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Contents of location are denoted by </a:t>
            </a:r>
            <a:r>
              <a:rPr lang="en-US" sz="2900" b="0" i="0" u="sng" strike="noStrike" cap="none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placing square brackets</a:t>
            </a: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around the name of the location</a:t>
            </a:r>
            <a:endParaRPr dirty="0"/>
          </a:p>
          <a:p>
            <a:pPr marL="320040" marR="0" lvl="0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R1 </a:t>
            </a: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Wingdings" panose="05000000000000000000" pitchFamily="2" charset="2"/>
              </a:rPr>
              <a:t></a:t>
            </a: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[LOC]</a:t>
            </a: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783" name="Google Shape;783;p85"/>
          <p:cNvGraphicFramePr/>
          <p:nvPr/>
        </p:nvGraphicFramePr>
        <p:xfrm>
          <a:off x="3657600" y="2895600"/>
          <a:ext cx="1905000" cy="259595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    Processor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R1 =10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84" name="Google Shape;784;p85"/>
          <p:cNvGraphicFramePr/>
          <p:nvPr/>
        </p:nvGraphicFramePr>
        <p:xfrm>
          <a:off x="6248400" y="2895600"/>
          <a:ext cx="2667000" cy="257050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Memory address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Memory location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LOC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785" name="Google Shape;785;p85"/>
          <p:cNvCxnSpPr/>
          <p:nvPr/>
        </p:nvCxnSpPr>
        <p:spPr>
          <a:xfrm rot="10800000">
            <a:off x="5105400" y="3429000"/>
            <a:ext cx="2819400" cy="381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41340202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Data Transfer</a:t>
            </a:r>
            <a:endParaRPr/>
          </a:p>
        </p:txBody>
      </p:sp>
      <p:sp>
        <p:nvSpPr>
          <p:cNvPr id="782" name="Google Shape;782;p85"/>
          <p:cNvSpPr txBox="1"/>
          <p:nvPr/>
        </p:nvSpPr>
        <p:spPr>
          <a:xfrm>
            <a:off x="228600" y="16002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Assembly Language Notation </a:t>
            </a:r>
          </a:p>
          <a:p>
            <a:pPr marR="0" lvl="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</a:pPr>
            <a:endParaRPr lang="en-US"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R="0" lvl="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Move LOC, R1</a:t>
            </a: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783" name="Google Shape;783;p85"/>
          <p:cNvGraphicFramePr/>
          <p:nvPr/>
        </p:nvGraphicFramePr>
        <p:xfrm>
          <a:off x="3657600" y="2895600"/>
          <a:ext cx="1905000" cy="259595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    Processor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R1 =10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84" name="Google Shape;784;p85"/>
          <p:cNvGraphicFramePr/>
          <p:nvPr/>
        </p:nvGraphicFramePr>
        <p:xfrm>
          <a:off x="6248400" y="2895600"/>
          <a:ext cx="2667000" cy="257050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Memory address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Memory location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LOC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785" name="Google Shape;785;p85"/>
          <p:cNvCxnSpPr/>
          <p:nvPr/>
        </p:nvCxnSpPr>
        <p:spPr>
          <a:xfrm rot="10800000">
            <a:off x="5105400" y="3429000"/>
            <a:ext cx="2819400" cy="381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9529173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Data Transfer</a:t>
            </a:r>
            <a:endParaRPr/>
          </a:p>
        </p:txBody>
      </p:sp>
      <p:sp>
        <p:nvSpPr>
          <p:cNvPr id="782" name="Google Shape;782;p85"/>
          <p:cNvSpPr txBox="1"/>
          <p:nvPr/>
        </p:nvSpPr>
        <p:spPr>
          <a:xfrm>
            <a:off x="228600" y="16002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spcBef>
                <a:spcPts val="700"/>
              </a:spcBef>
              <a:buClr>
                <a:schemeClr val="accent2"/>
              </a:buClr>
              <a:buSzPts val="1740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Assembly Language Notation </a:t>
            </a:r>
          </a:p>
          <a:p>
            <a:pPr>
              <a:spcBef>
                <a:spcPts val="700"/>
              </a:spcBef>
              <a:buClr>
                <a:schemeClr val="accent2"/>
              </a:buClr>
              <a:buSzPts val="1740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 R1,R2,R3 </a:t>
            </a:r>
          </a:p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ts val="1740"/>
              <a:buFont typeface="Noto Sans Symbols"/>
              <a:buChar char="◻"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783" name="Google Shape;783;p85"/>
          <p:cNvGraphicFramePr/>
          <p:nvPr/>
        </p:nvGraphicFramePr>
        <p:xfrm>
          <a:off x="5063319" y="2920620"/>
          <a:ext cx="1905000" cy="259087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582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    Processor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R1 =10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R2 = 20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R3</a:t>
                      </a:r>
                      <a:r>
                        <a:rPr lang="en-US" sz="1800" baseline="0" dirty="0"/>
                        <a:t> = 30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98422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6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wentieth Century"/>
              <a:buNone/>
            </a:pPr>
            <a:r>
              <a:rPr lang="en-US" dirty="0"/>
              <a:t>Instruction and Instruction sequencing</a:t>
            </a:r>
            <a:endParaRPr/>
          </a:p>
        </p:txBody>
      </p:sp>
      <p:sp>
        <p:nvSpPr>
          <p:cNvPr id="793" name="Google Shape;793;p86"/>
          <p:cNvSpPr txBox="1"/>
          <p:nvPr/>
        </p:nvSpPr>
        <p:spPr>
          <a:xfrm>
            <a:off x="228600" y="16002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Basic instruction types</a:t>
            </a:r>
            <a:endParaRPr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Three address instruction format</a:t>
            </a:r>
            <a:endParaRPr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Two address instruction format</a:t>
            </a:r>
            <a:endParaRPr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One address instruction format</a:t>
            </a:r>
            <a:endParaRPr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Zero address instruction format</a:t>
            </a:r>
            <a:endParaRPr/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77240" marR="0" lvl="1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>
            <a:spLocks noGrp="1"/>
          </p:cNvSpPr>
          <p:nvPr>
            <p:ph type="title"/>
          </p:nvPr>
        </p:nvSpPr>
        <p:spPr>
          <a:xfrm>
            <a:off x="457200" y="122238"/>
            <a:ext cx="75438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Generations of Computer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58" y="1514901"/>
            <a:ext cx="7970293" cy="4967786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wentieth Century"/>
              <a:buNone/>
            </a:pPr>
            <a:r>
              <a:rPr lang="en-US" sz="3600"/>
              <a:t>Basic Instruction Types</a:t>
            </a:r>
            <a:endParaRPr/>
          </a:p>
        </p:txBody>
      </p:sp>
      <p:sp>
        <p:nvSpPr>
          <p:cNvPr id="801" name="Google Shape;801;p87"/>
          <p:cNvSpPr txBox="1"/>
          <p:nvPr/>
        </p:nvSpPr>
        <p:spPr>
          <a:xfrm>
            <a:off x="2286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represent machine instruction and program, we use assembly language format.</a:t>
            </a:r>
            <a:endParaRPr dirty="0"/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General 3 address instruction format</a:t>
            </a:r>
            <a:endParaRPr dirty="0"/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77240" marR="0" lvl="1" indent="-21335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None/>
            </a:pPr>
            <a:endParaRPr sz="2800" b="0" i="0" u="none" strike="noStrike" cap="none" dirty="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lang="en-US" sz="2800" b="0" i="0" u="none" strike="noStrike" cap="none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Source 1, Source 2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are source operands</a:t>
            </a:r>
            <a:endParaRPr dirty="0"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lang="en-US" sz="2800" b="0" i="0" u="none" strike="noStrike" cap="none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Destination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are called destination operands</a:t>
            </a:r>
            <a:endParaRPr dirty="0"/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2" name="Google Shape;802;p87"/>
          <p:cNvSpPr/>
          <p:nvPr/>
        </p:nvSpPr>
        <p:spPr>
          <a:xfrm>
            <a:off x="685800" y="3276600"/>
            <a:ext cx="74676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Operation    </a:t>
            </a:r>
            <a:r>
              <a:rPr lang="en-US" sz="24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Source1, Source 2, Destination</a:t>
            </a:r>
            <a:endParaRPr sz="2400" dirty="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3" name="Google Shape;803;p87"/>
          <p:cNvSpPr/>
          <p:nvPr/>
        </p:nvSpPr>
        <p:spPr>
          <a:xfrm rot="-5400000">
            <a:off x="5219700" y="1790700"/>
            <a:ext cx="762000" cy="4800600"/>
          </a:xfrm>
          <a:prstGeom prst="leftBrace">
            <a:avLst>
              <a:gd name="adj1" fmla="val 8333"/>
              <a:gd name="adj2" fmla="val 50000"/>
            </a:avLst>
          </a:prstGeom>
          <a:noFill/>
          <a:ln w="100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804" name="Google Shape;804;p87"/>
          <p:cNvCxnSpPr/>
          <p:nvPr/>
        </p:nvCxnSpPr>
        <p:spPr>
          <a:xfrm rot="5400000" flipH="1">
            <a:off x="7429500" y="4305300"/>
            <a:ext cx="533400" cy="304800"/>
          </a:xfrm>
          <a:prstGeom prst="straightConnector1">
            <a:avLst/>
          </a:prstGeom>
          <a:noFill/>
          <a:ln w="100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805" name="Google Shape;805;p87"/>
          <p:cNvSpPr txBox="1"/>
          <p:nvPr/>
        </p:nvSpPr>
        <p:spPr>
          <a:xfrm>
            <a:off x="7772400" y="4419600"/>
            <a:ext cx="1371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Operands</a:t>
            </a:r>
            <a:endParaRPr sz="18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6" name="Google Shape;806;p87"/>
          <p:cNvSpPr/>
          <p:nvPr/>
        </p:nvSpPr>
        <p:spPr>
          <a:xfrm>
            <a:off x="4881563" y="342900"/>
            <a:ext cx="4262437" cy="663575"/>
          </a:xfrm>
          <a:prstGeom prst="cube">
            <a:avLst>
              <a:gd name="adj" fmla="val 45694"/>
            </a:avLst>
          </a:prstGeom>
          <a:solidFill>
            <a:srgbClr val="00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7" name="Google Shape;807;p87"/>
          <p:cNvSpPr/>
          <p:nvPr/>
        </p:nvSpPr>
        <p:spPr>
          <a:xfrm>
            <a:off x="5062538" y="381000"/>
            <a:ext cx="3806825" cy="2127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1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00"/>
                </a:solidFill>
                <a:latin typeface="Arial Black"/>
              </a:rPr>
              <a:t>Instruction</a:t>
            </a:r>
          </a:p>
        </p:txBody>
      </p:sp>
      <p:sp>
        <p:nvSpPr>
          <p:cNvPr id="808" name="Google Shape;808;p87"/>
          <p:cNvSpPr txBox="1"/>
          <p:nvPr/>
        </p:nvSpPr>
        <p:spPr>
          <a:xfrm>
            <a:off x="4881563" y="646113"/>
            <a:ext cx="900112" cy="36036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Opcode</a:t>
            </a:r>
            <a:endParaRPr/>
          </a:p>
        </p:txBody>
      </p:sp>
      <p:sp>
        <p:nvSpPr>
          <p:cNvPr id="809" name="Google Shape;809;p87"/>
          <p:cNvSpPr txBox="1"/>
          <p:nvPr/>
        </p:nvSpPr>
        <p:spPr>
          <a:xfrm>
            <a:off x="5781675" y="646113"/>
            <a:ext cx="3059113" cy="36036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Operand(s) or Address(es)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8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Basic Instruction Types</a:t>
            </a:r>
            <a:endParaRPr/>
          </a:p>
        </p:txBody>
      </p:sp>
      <p:sp>
        <p:nvSpPr>
          <p:cNvPr id="817" name="Google Shape;817;p88"/>
          <p:cNvSpPr txBox="1"/>
          <p:nvPr/>
        </p:nvSpPr>
        <p:spPr>
          <a:xfrm>
            <a:off x="2286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Example C= A+B</a:t>
            </a:r>
            <a:endParaRPr dirty="0"/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 the value of variable A and B and store in C</a:t>
            </a:r>
            <a:endParaRPr dirty="0"/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During compilation three variables A,B,C are assigned to distinct locations in memory </a:t>
            </a:r>
            <a:endParaRPr dirty="0"/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Action</a:t>
            </a:r>
            <a:endParaRPr dirty="0"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  </a:t>
            </a: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Wingdings" panose="05000000000000000000" pitchFamily="2" charset="2"/>
              </a:rPr>
              <a:t></a:t>
            </a: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[A]+[B]</a:t>
            </a: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77240" marR="0" lvl="1" indent="-21335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None/>
            </a:pPr>
            <a:endParaRPr sz="2800" b="0" i="0" u="none" strike="noStrike" cap="none" dirty="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77240" marR="0" lvl="1" indent="-21335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None/>
            </a:pPr>
            <a:endParaRPr sz="2800" b="0" i="0" u="none" strike="noStrike" cap="none" dirty="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818" name="Google Shape;818;p88"/>
          <p:cNvGraphicFramePr/>
          <p:nvPr/>
        </p:nvGraphicFramePr>
        <p:xfrm>
          <a:off x="5334000" y="3657600"/>
          <a:ext cx="3276600" cy="257050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9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Memory address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Memory location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0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Basic Instruction Types</a:t>
            </a:r>
            <a:endParaRPr/>
          </a:p>
        </p:txBody>
      </p:sp>
      <p:sp>
        <p:nvSpPr>
          <p:cNvPr id="835" name="Google Shape;835;p90"/>
          <p:cNvSpPr txBox="1"/>
          <p:nvPr/>
        </p:nvSpPr>
        <p:spPr>
          <a:xfrm>
            <a:off x="228600" y="16002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Three address instruction format</a:t>
            </a:r>
            <a:endParaRPr/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This instruction contain memory address of three operands</a:t>
            </a:r>
            <a:endParaRPr/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Operands A and B – Source operand</a:t>
            </a:r>
            <a:endParaRPr/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Operand C – Destination operand</a:t>
            </a:r>
            <a:endParaRPr/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36" name="Google Shape;836;p90"/>
          <p:cNvSpPr/>
          <p:nvPr/>
        </p:nvSpPr>
        <p:spPr>
          <a:xfrm>
            <a:off x="838200" y="2209800"/>
            <a:ext cx="33528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   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A, B ,C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9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Basic Instruction Types</a:t>
            </a:r>
            <a:endParaRPr/>
          </a:p>
        </p:txBody>
      </p:sp>
      <p:sp>
        <p:nvSpPr>
          <p:cNvPr id="826" name="Google Shape;826;p89"/>
          <p:cNvSpPr txBox="1"/>
          <p:nvPr/>
        </p:nvSpPr>
        <p:spPr>
          <a:xfrm>
            <a:off x="228600" y="16002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Three address instruction format</a:t>
            </a:r>
            <a:endParaRPr/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◻"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Operands A , B,C are memory address -  k bits</a:t>
            </a:r>
            <a:endParaRPr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◻"/>
            </a:pPr>
            <a:r>
              <a:rPr lang="en-US"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 * 1000 = 3kbits for addressing purpose</a:t>
            </a:r>
            <a:endParaRPr/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◻"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Operation Add – n bits</a:t>
            </a:r>
            <a:endParaRPr/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◻"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Modern Processor is 32bit address space, then 3 address instruction format is too large to fit in one word </a:t>
            </a:r>
            <a:endParaRPr/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◻"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 multiple word is required for single instruction</a:t>
            </a:r>
            <a:endParaRPr/>
          </a:p>
          <a:p>
            <a:pPr marL="777240" marR="0" lvl="1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27" name="Google Shape;827;p89"/>
          <p:cNvSpPr/>
          <p:nvPr/>
        </p:nvSpPr>
        <p:spPr>
          <a:xfrm>
            <a:off x="838200" y="2209800"/>
            <a:ext cx="33528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   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A, B ,C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Basic Instruction Types</a:t>
            </a:r>
            <a:endParaRPr/>
          </a:p>
        </p:txBody>
      </p:sp>
      <p:sp>
        <p:nvSpPr>
          <p:cNvPr id="844" name="Google Shape;844;p91"/>
          <p:cNvSpPr txBox="1"/>
          <p:nvPr/>
        </p:nvSpPr>
        <p:spPr>
          <a:xfrm>
            <a:off x="-1" y="1600200"/>
            <a:ext cx="6471139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Two address instruction format</a:t>
            </a:r>
            <a:endParaRPr dirty="0"/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77240" marR="0" lvl="1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 </a:t>
            </a: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Wingdings" panose="05000000000000000000" pitchFamily="2" charset="2"/>
              </a:rPr>
              <a:t></a:t>
            </a: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[A]+[B]</a:t>
            </a:r>
            <a:endParaRPr dirty="0"/>
          </a:p>
          <a:p>
            <a:pPr marL="320040" marR="0" lvl="0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But here we are replacing the </a:t>
            </a:r>
            <a:endParaRPr dirty="0"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Content of original location B</a:t>
            </a:r>
            <a:endParaRPr dirty="0"/>
          </a:p>
          <a:p>
            <a:pPr marL="777240" marR="0" lvl="1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45" name="Google Shape;845;p91"/>
          <p:cNvSpPr/>
          <p:nvPr/>
        </p:nvSpPr>
        <p:spPr>
          <a:xfrm>
            <a:off x="685800" y="3048000"/>
            <a:ext cx="33528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   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A, B 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46" name="Google Shape;846;p91"/>
          <p:cNvSpPr/>
          <p:nvPr/>
        </p:nvSpPr>
        <p:spPr>
          <a:xfrm>
            <a:off x="685800" y="2286000"/>
            <a:ext cx="74676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Operation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Source, Destination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847" name="Google Shape;847;p91"/>
          <p:cNvGraphicFramePr/>
          <p:nvPr/>
        </p:nvGraphicFramePr>
        <p:xfrm>
          <a:off x="5529775" y="3264876"/>
          <a:ext cx="3276600" cy="257050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9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Memory address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Memory location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20      30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48" name="Google Shape;848;p91"/>
          <p:cNvCxnSpPr/>
          <p:nvPr/>
        </p:nvCxnSpPr>
        <p:spPr>
          <a:xfrm flipV="1">
            <a:off x="7356143" y="4080681"/>
            <a:ext cx="327547" cy="395786"/>
          </a:xfrm>
          <a:prstGeom prst="straightConnector1">
            <a:avLst/>
          </a:prstGeom>
          <a:noFill/>
          <a:ln w="100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2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Basic Instruction Types</a:t>
            </a:r>
            <a:endParaRPr/>
          </a:p>
        </p:txBody>
      </p:sp>
      <p:sp>
        <p:nvSpPr>
          <p:cNvPr id="856" name="Google Shape;856;p92"/>
          <p:cNvSpPr txBox="1"/>
          <p:nvPr/>
        </p:nvSpPr>
        <p:spPr>
          <a:xfrm>
            <a:off x="228600" y="16002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Two address instruction format</a:t>
            </a:r>
            <a:endParaRPr dirty="0"/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77240" marR="0" lvl="1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77240" marR="0" lvl="1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57" name="Google Shape;857;p92"/>
          <p:cNvSpPr/>
          <p:nvPr/>
        </p:nvSpPr>
        <p:spPr>
          <a:xfrm>
            <a:off x="914400" y="3505200"/>
            <a:ext cx="3352800" cy="1143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32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Move    </a:t>
            </a:r>
            <a:r>
              <a:rPr lang="en-US" sz="32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B, C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 </a:t>
            </a:r>
            <a:r>
              <a:rPr lang="en-US" sz="32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A, C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58" name="Google Shape;858;p92"/>
          <p:cNvSpPr/>
          <p:nvPr/>
        </p:nvSpPr>
        <p:spPr>
          <a:xfrm>
            <a:off x="990600" y="2514600"/>
            <a:ext cx="74676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Operation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Source, Destination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859" name="Google Shape;859;p92"/>
          <p:cNvGraphicFramePr/>
          <p:nvPr/>
        </p:nvGraphicFramePr>
        <p:xfrm>
          <a:off x="5334000" y="3657600"/>
          <a:ext cx="3276600" cy="257050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9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Memory address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Memory location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20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4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Basic Instruction Types</a:t>
            </a:r>
            <a:endParaRPr/>
          </a:p>
        </p:txBody>
      </p:sp>
      <p:sp>
        <p:nvSpPr>
          <p:cNvPr id="878" name="Google Shape;878;p94"/>
          <p:cNvSpPr txBox="1"/>
          <p:nvPr/>
        </p:nvSpPr>
        <p:spPr>
          <a:xfrm>
            <a:off x="228600" y="16002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One address instruction format</a:t>
            </a:r>
            <a:endParaRPr dirty="0"/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Operand Specified in instruction can be source or destination, depending on the instruction</a:t>
            </a: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77240" marR="0" lvl="1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79" name="Google Shape;879;p94"/>
          <p:cNvSpPr/>
          <p:nvPr/>
        </p:nvSpPr>
        <p:spPr>
          <a:xfrm>
            <a:off x="1295400" y="2362200"/>
            <a:ext cx="41910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Operation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Operand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Basic Instruction Types</a:t>
            </a:r>
            <a:endParaRPr/>
          </a:p>
        </p:txBody>
      </p:sp>
      <p:sp>
        <p:nvSpPr>
          <p:cNvPr id="887" name="Google Shape;887;p95"/>
          <p:cNvSpPr txBox="1"/>
          <p:nvPr/>
        </p:nvSpPr>
        <p:spPr>
          <a:xfrm>
            <a:off x="228600" y="16002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One address instruction format</a:t>
            </a:r>
            <a:endParaRPr/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When second operand is required, processor register like Accumulator can be used</a:t>
            </a:r>
            <a:endParaRPr/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77240" marR="0" lvl="1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88" name="Google Shape;888;p95"/>
          <p:cNvSpPr/>
          <p:nvPr/>
        </p:nvSpPr>
        <p:spPr>
          <a:xfrm>
            <a:off x="1295400" y="2362200"/>
            <a:ext cx="41910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Operation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Operand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89" name="Google Shape;889;p95"/>
          <p:cNvSpPr/>
          <p:nvPr/>
        </p:nvSpPr>
        <p:spPr>
          <a:xfrm>
            <a:off x="1524000" y="4495800"/>
            <a:ext cx="23622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Basic Instruction Types</a:t>
            </a:r>
            <a:endParaRPr/>
          </a:p>
        </p:txBody>
      </p:sp>
      <p:sp>
        <p:nvSpPr>
          <p:cNvPr id="897" name="Google Shape;897;p96"/>
          <p:cNvSpPr txBox="1"/>
          <p:nvPr/>
        </p:nvSpPr>
        <p:spPr>
          <a:xfrm>
            <a:off x="228600" y="16002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One address instruction format</a:t>
            </a:r>
            <a:endParaRPr dirty="0"/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Char char="◻"/>
            </a:pPr>
            <a:r>
              <a:rPr lang="en-US" sz="20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 the content of memory location to the content of Accumulator </a:t>
            </a:r>
            <a:endParaRPr sz="2000" dirty="0"/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and store the result in accumulator</a:t>
            </a:r>
            <a:endParaRPr sz="2000" dirty="0"/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77240" marR="0" lvl="1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98" name="Google Shape;898;p96"/>
          <p:cNvSpPr/>
          <p:nvPr/>
        </p:nvSpPr>
        <p:spPr>
          <a:xfrm>
            <a:off x="838200" y="2362200"/>
            <a:ext cx="23622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899" name="Google Shape;899;p96"/>
          <p:cNvGraphicFramePr/>
          <p:nvPr>
            <p:extLst>
              <p:ext uri="{D42A27DB-BD31-4B8C-83A1-F6EECF244321}">
                <p14:modId xmlns:p14="http://schemas.microsoft.com/office/powerpoint/2010/main" val="1421113524"/>
              </p:ext>
            </p:extLst>
          </p:nvPr>
        </p:nvGraphicFramePr>
        <p:xfrm>
          <a:off x="5637245" y="3863181"/>
          <a:ext cx="2667000" cy="257050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Memory address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Memory location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00" name="Google Shape;900;p96"/>
          <p:cNvSpPr/>
          <p:nvPr/>
        </p:nvSpPr>
        <p:spPr>
          <a:xfrm>
            <a:off x="2743200" y="4038600"/>
            <a:ext cx="2514600" cy="1371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01" name="Google Shape;901;p96"/>
          <p:cNvSpPr/>
          <p:nvPr/>
        </p:nvSpPr>
        <p:spPr>
          <a:xfrm>
            <a:off x="2895600" y="4572000"/>
            <a:ext cx="1600200" cy="609600"/>
          </a:xfrm>
          <a:prstGeom prst="rect">
            <a:avLst/>
          </a:prstGeom>
          <a:solidFill>
            <a:srgbClr val="FFFF00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Acc= 20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20+10 = 30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02" name="Google Shape;902;p96"/>
          <p:cNvSpPr txBox="1"/>
          <p:nvPr/>
        </p:nvSpPr>
        <p:spPr>
          <a:xfrm>
            <a:off x="3200400" y="4038600"/>
            <a:ext cx="1371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Processor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00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Basic Instruction Types</a:t>
            </a:r>
            <a:endParaRPr/>
          </a:p>
        </p:txBody>
      </p:sp>
      <p:sp>
        <p:nvSpPr>
          <p:cNvPr id="956" name="Google Shape;956;p100"/>
          <p:cNvSpPr txBox="1"/>
          <p:nvPr/>
        </p:nvSpPr>
        <p:spPr>
          <a:xfrm>
            <a:off x="228600" y="16002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One address instruction format</a:t>
            </a:r>
            <a:endParaRPr/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Operand Specified in instruction can be source or destination, depending on the instruction</a:t>
            </a:r>
            <a:endParaRPr/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77240" marR="0" lvl="1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7" name="Google Shape;957;p100"/>
          <p:cNvSpPr/>
          <p:nvPr/>
        </p:nvSpPr>
        <p:spPr>
          <a:xfrm>
            <a:off x="1295400" y="2362200"/>
            <a:ext cx="41910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Operation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Operand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8" name="Google Shape;958;p100"/>
          <p:cNvSpPr/>
          <p:nvPr/>
        </p:nvSpPr>
        <p:spPr>
          <a:xfrm>
            <a:off x="685800" y="4267200"/>
            <a:ext cx="3429000" cy="91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Load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Store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A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959" name="Google Shape;959;p100"/>
          <p:cNvCxnSpPr/>
          <p:nvPr/>
        </p:nvCxnSpPr>
        <p:spPr>
          <a:xfrm flipH="1">
            <a:off x="2514600" y="4267200"/>
            <a:ext cx="3505200" cy="304800"/>
          </a:xfrm>
          <a:prstGeom prst="straightConnector1">
            <a:avLst/>
          </a:prstGeom>
          <a:noFill/>
          <a:ln w="100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60" name="Google Shape;960;p100"/>
          <p:cNvSpPr txBox="1"/>
          <p:nvPr/>
        </p:nvSpPr>
        <p:spPr>
          <a:xfrm>
            <a:off x="6096000" y="4114800"/>
            <a:ext cx="228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Source Operand 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961" name="Google Shape;961;p100"/>
          <p:cNvCxnSpPr/>
          <p:nvPr/>
        </p:nvCxnSpPr>
        <p:spPr>
          <a:xfrm>
            <a:off x="2438400" y="5029200"/>
            <a:ext cx="3886200" cy="381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62" name="Google Shape;962;p100"/>
          <p:cNvSpPr txBox="1"/>
          <p:nvPr/>
        </p:nvSpPr>
        <p:spPr>
          <a:xfrm>
            <a:off x="6400800" y="5257800"/>
            <a:ext cx="228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Destination Operand 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dirty="0"/>
              <a:t>Unit -1</a:t>
            </a:r>
            <a:endParaRPr dirty="0"/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1"/>
          </p:nvPr>
        </p:nvSpPr>
        <p:spPr>
          <a:xfrm>
            <a:off x="457199" y="1719263"/>
            <a:ext cx="8427493" cy="441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400" dirty="0"/>
              <a:t>Functional units, Bus structures, performance, </a:t>
            </a:r>
          </a:p>
          <a:p>
            <a:r>
              <a:rPr lang="en-US" sz="2100" b="1" dirty="0"/>
              <a:t>Overflow in integer arithmetic</a:t>
            </a:r>
            <a:r>
              <a:rPr lang="en-US" sz="2100" dirty="0"/>
              <a:t>: </a:t>
            </a:r>
            <a:r>
              <a:rPr lang="en-US" sz="2400" dirty="0"/>
              <a:t>Numbers, Arithmetic operations and characters</a:t>
            </a:r>
          </a:p>
          <a:p>
            <a:r>
              <a:rPr lang="en-US" sz="2400" dirty="0"/>
              <a:t>Memory locations and addresses, </a:t>
            </a:r>
          </a:p>
          <a:p>
            <a:r>
              <a:rPr lang="en-US" sz="2400" dirty="0"/>
              <a:t>Memory operations, </a:t>
            </a:r>
          </a:p>
          <a:p>
            <a:r>
              <a:rPr lang="en-US" sz="2400" dirty="0"/>
              <a:t>Instructions and instruction sequencing,</a:t>
            </a:r>
          </a:p>
          <a:p>
            <a:r>
              <a:rPr lang="en-US" sz="2400" dirty="0"/>
              <a:t>Addressing modes, </a:t>
            </a:r>
          </a:p>
          <a:p>
            <a:r>
              <a:rPr lang="en-US" sz="2400" dirty="0"/>
              <a:t>Subroutines and use of stack frames, </a:t>
            </a:r>
          </a:p>
          <a:p>
            <a:r>
              <a:rPr lang="en-US" sz="2400" dirty="0"/>
              <a:t>Encoding of machine instructions.</a:t>
            </a:r>
            <a:endParaRPr dirty="0"/>
          </a:p>
        </p:txBody>
      </p:sp>
      <p:sp>
        <p:nvSpPr>
          <p:cNvPr id="133" name="Google Shape;133;p16" descr="What is Computer?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8673719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7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Basic Instruction Types</a:t>
            </a:r>
            <a:endParaRPr/>
          </a:p>
        </p:txBody>
      </p:sp>
      <p:sp>
        <p:nvSpPr>
          <p:cNvPr id="910" name="Google Shape;910;p97"/>
          <p:cNvSpPr txBox="1"/>
          <p:nvPr/>
        </p:nvSpPr>
        <p:spPr>
          <a:xfrm>
            <a:off x="2286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lang="en-US" sz="2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Load    A  - </a:t>
            </a:r>
            <a:r>
              <a:rPr lang="en-US" sz="28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copies the contents of memory location A into accumulator</a:t>
            </a:r>
            <a:endParaRPr dirty="0"/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77240" marR="0" lvl="1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1" name="Google Shape;911;p97"/>
          <p:cNvSpPr/>
          <p:nvPr/>
        </p:nvSpPr>
        <p:spPr>
          <a:xfrm>
            <a:off x="304800" y="1752600"/>
            <a:ext cx="236220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2" name="Google Shape;912;p97"/>
          <p:cNvSpPr/>
          <p:nvPr/>
        </p:nvSpPr>
        <p:spPr>
          <a:xfrm>
            <a:off x="2971800" y="1752600"/>
            <a:ext cx="3429000" cy="91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Load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Store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A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913" name="Google Shape;913;p97"/>
          <p:cNvGraphicFramePr/>
          <p:nvPr/>
        </p:nvGraphicFramePr>
        <p:xfrm>
          <a:off x="4953000" y="4343400"/>
          <a:ext cx="4038600" cy="175264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wentieth Century"/>
                        <a:buNone/>
                      </a:pPr>
                      <a:r>
                        <a:rPr lang="en-US" sz="1800"/>
                        <a:t>Memory address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wentieth Century"/>
                        <a:buNone/>
                      </a:pPr>
                      <a:r>
                        <a:rPr lang="en-US" sz="1800"/>
                        <a:t>Memory location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10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14" name="Google Shape;914;p97"/>
          <p:cNvSpPr/>
          <p:nvPr/>
        </p:nvSpPr>
        <p:spPr>
          <a:xfrm>
            <a:off x="2057400" y="4800600"/>
            <a:ext cx="2514600" cy="1371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5" name="Google Shape;915;p97"/>
          <p:cNvSpPr/>
          <p:nvPr/>
        </p:nvSpPr>
        <p:spPr>
          <a:xfrm>
            <a:off x="2362200" y="5257800"/>
            <a:ext cx="1600200" cy="609600"/>
          </a:xfrm>
          <a:prstGeom prst="rect">
            <a:avLst/>
          </a:prstGeom>
          <a:solidFill>
            <a:srgbClr val="FFFF00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Acc= 10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6" name="Google Shape;916;p97"/>
          <p:cNvSpPr txBox="1"/>
          <p:nvPr/>
        </p:nvSpPr>
        <p:spPr>
          <a:xfrm>
            <a:off x="2514600" y="4800600"/>
            <a:ext cx="1371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Processor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917" name="Google Shape;917;p97"/>
          <p:cNvCxnSpPr/>
          <p:nvPr/>
        </p:nvCxnSpPr>
        <p:spPr>
          <a:xfrm flipH="1">
            <a:off x="3352800" y="5257800"/>
            <a:ext cx="3733800" cy="2286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8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Basic Instruction Types</a:t>
            </a:r>
            <a:endParaRPr/>
          </a:p>
        </p:txBody>
      </p:sp>
      <p:sp>
        <p:nvSpPr>
          <p:cNvPr id="925" name="Google Shape;925;p98"/>
          <p:cNvSpPr txBox="1"/>
          <p:nvPr/>
        </p:nvSpPr>
        <p:spPr>
          <a:xfrm>
            <a:off x="2286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lang="en-US" sz="2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Store     A  -</a:t>
            </a:r>
            <a:r>
              <a:rPr lang="en-US" sz="28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copies the contents of accumulator into memory location A</a:t>
            </a:r>
            <a:endParaRPr dirty="0"/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77240" marR="0" lvl="1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26" name="Google Shape;926;p98"/>
          <p:cNvSpPr/>
          <p:nvPr/>
        </p:nvSpPr>
        <p:spPr>
          <a:xfrm>
            <a:off x="304800" y="1752600"/>
            <a:ext cx="236220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27" name="Google Shape;927;p98"/>
          <p:cNvSpPr/>
          <p:nvPr/>
        </p:nvSpPr>
        <p:spPr>
          <a:xfrm>
            <a:off x="2971800" y="1828800"/>
            <a:ext cx="3429000" cy="91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Load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Store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A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928" name="Google Shape;928;p98"/>
          <p:cNvGraphicFramePr/>
          <p:nvPr/>
        </p:nvGraphicFramePr>
        <p:xfrm>
          <a:off x="4953000" y="4343400"/>
          <a:ext cx="4038600" cy="175264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wentieth Century"/>
                        <a:buNone/>
                      </a:pPr>
                      <a:r>
                        <a:rPr lang="en-US" sz="1800"/>
                        <a:t>Memory address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wentieth Century"/>
                        <a:buNone/>
                      </a:pPr>
                      <a:r>
                        <a:rPr lang="en-US" sz="1800"/>
                        <a:t>Memory location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20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29" name="Google Shape;929;p98"/>
          <p:cNvSpPr/>
          <p:nvPr/>
        </p:nvSpPr>
        <p:spPr>
          <a:xfrm>
            <a:off x="2057400" y="4800600"/>
            <a:ext cx="2514600" cy="1371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30" name="Google Shape;930;p98"/>
          <p:cNvSpPr/>
          <p:nvPr/>
        </p:nvSpPr>
        <p:spPr>
          <a:xfrm>
            <a:off x="2362200" y="5257800"/>
            <a:ext cx="1600200" cy="609600"/>
          </a:xfrm>
          <a:prstGeom prst="rect">
            <a:avLst/>
          </a:prstGeom>
          <a:solidFill>
            <a:srgbClr val="FFFF00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Acc= 20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31" name="Google Shape;931;p98"/>
          <p:cNvSpPr txBox="1"/>
          <p:nvPr/>
        </p:nvSpPr>
        <p:spPr>
          <a:xfrm>
            <a:off x="2514600" y="4800600"/>
            <a:ext cx="1371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Processor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932" name="Google Shape;932;p98"/>
          <p:cNvCxnSpPr/>
          <p:nvPr/>
        </p:nvCxnSpPr>
        <p:spPr>
          <a:xfrm rot="10800000" flipH="1">
            <a:off x="3581400" y="5181600"/>
            <a:ext cx="3581400" cy="3048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99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Basic Instruction Types</a:t>
            </a:r>
            <a:endParaRPr/>
          </a:p>
        </p:txBody>
      </p:sp>
      <p:sp>
        <p:nvSpPr>
          <p:cNvPr id="940" name="Google Shape;940;p99"/>
          <p:cNvSpPr txBox="1"/>
          <p:nvPr/>
        </p:nvSpPr>
        <p:spPr>
          <a:xfrm>
            <a:off x="2286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 </a:t>
            </a: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Wingdings" panose="05000000000000000000" pitchFamily="2" charset="2"/>
              </a:rPr>
              <a:t></a:t>
            </a: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[A]+[B]</a:t>
            </a: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77240" marR="0" lvl="1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41" name="Google Shape;941;p99"/>
          <p:cNvSpPr/>
          <p:nvPr/>
        </p:nvSpPr>
        <p:spPr>
          <a:xfrm>
            <a:off x="304799" y="1752600"/>
            <a:ext cx="2607213" cy="709246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A,B,C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42" name="Google Shape;942;p99"/>
          <p:cNvSpPr/>
          <p:nvPr/>
        </p:nvSpPr>
        <p:spPr>
          <a:xfrm>
            <a:off x="4191000" y="1524000"/>
            <a:ext cx="3429000" cy="1676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Load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Store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C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943" name="Google Shape;943;p99"/>
          <p:cNvGraphicFramePr/>
          <p:nvPr>
            <p:extLst>
              <p:ext uri="{D42A27DB-BD31-4B8C-83A1-F6EECF244321}">
                <p14:modId xmlns:p14="http://schemas.microsoft.com/office/powerpoint/2010/main" val="85117501"/>
              </p:ext>
            </p:extLst>
          </p:nvPr>
        </p:nvGraphicFramePr>
        <p:xfrm>
          <a:off x="4953000" y="4343400"/>
          <a:ext cx="4038600" cy="175264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wentieth Century"/>
                        <a:buNone/>
                      </a:pPr>
                      <a:r>
                        <a:rPr lang="en-US" sz="1800"/>
                        <a:t>Memory address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wentieth Century"/>
                        <a:buNone/>
                      </a:pPr>
                      <a:r>
                        <a:rPr lang="en-US" sz="1800"/>
                        <a:t>Memory location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5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B 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10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C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15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44" name="Google Shape;944;p99"/>
          <p:cNvSpPr/>
          <p:nvPr/>
        </p:nvSpPr>
        <p:spPr>
          <a:xfrm>
            <a:off x="2057400" y="4800600"/>
            <a:ext cx="2514600" cy="1371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45" name="Google Shape;945;p99"/>
          <p:cNvSpPr/>
          <p:nvPr/>
        </p:nvSpPr>
        <p:spPr>
          <a:xfrm>
            <a:off x="2362200" y="5257800"/>
            <a:ext cx="1600200" cy="750312"/>
          </a:xfrm>
          <a:prstGeom prst="rect">
            <a:avLst/>
          </a:prstGeom>
          <a:solidFill>
            <a:srgbClr val="FFFF00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Acc= 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= 5+10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 = 15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</a:t>
            </a:r>
            <a:endParaRPr sz="18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46" name="Google Shape;946;p99"/>
          <p:cNvSpPr txBox="1"/>
          <p:nvPr/>
        </p:nvSpPr>
        <p:spPr>
          <a:xfrm>
            <a:off x="2514600" y="4800600"/>
            <a:ext cx="1371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Processor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947" name="Google Shape;947;p99"/>
          <p:cNvCxnSpPr>
            <a:cxnSpLocks/>
          </p:cNvCxnSpPr>
          <p:nvPr/>
        </p:nvCxnSpPr>
        <p:spPr>
          <a:xfrm flipH="1">
            <a:off x="3172408" y="5181580"/>
            <a:ext cx="3914195" cy="239506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8" name="Google Shape;948;p99"/>
          <p:cNvCxnSpPr/>
          <p:nvPr/>
        </p:nvCxnSpPr>
        <p:spPr>
          <a:xfrm>
            <a:off x="2895600" y="1905000"/>
            <a:ext cx="1066800" cy="1588"/>
          </a:xfrm>
          <a:prstGeom prst="straightConnector1">
            <a:avLst/>
          </a:prstGeom>
          <a:noFill/>
          <a:ln w="100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0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Basic Instruction Types</a:t>
            </a:r>
            <a:endParaRPr/>
          </a:p>
        </p:txBody>
      </p:sp>
      <p:sp>
        <p:nvSpPr>
          <p:cNvPr id="970" name="Google Shape;970;p101"/>
          <p:cNvSpPr txBox="1"/>
          <p:nvPr/>
        </p:nvSpPr>
        <p:spPr>
          <a:xfrm>
            <a:off x="228600" y="16002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Processor has several general purpose register </a:t>
            </a:r>
            <a:endParaRPr dirty="0"/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Many instruction involve operands that are in the register</a:t>
            </a:r>
            <a:endParaRPr dirty="0"/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Processor   computations are performed directly on data held in processor register</a:t>
            </a:r>
            <a:endParaRPr dirty="0"/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71" name="Google Shape;971;p101"/>
          <p:cNvSpPr/>
          <p:nvPr/>
        </p:nvSpPr>
        <p:spPr>
          <a:xfrm>
            <a:off x="828869" y="4500950"/>
            <a:ext cx="4648200" cy="1676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     </a:t>
            </a:r>
            <a:r>
              <a:rPr lang="en-US" sz="32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</a:t>
            </a:r>
            <a:r>
              <a:rPr lang="en-US" sz="3200" baseline="-250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lang="en-US" sz="32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</a:t>
            </a:r>
            <a:r>
              <a:rPr lang="en-US" sz="3200" dirty="0" err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</a:t>
            </a:r>
            <a:r>
              <a:rPr lang="en-US" sz="3200" baseline="-25000" dirty="0" err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</a:t>
            </a:r>
            <a:r>
              <a:rPr lang="en-US" sz="32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</a:t>
            </a:r>
            <a:r>
              <a:rPr lang="en-US" sz="32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     </a:t>
            </a:r>
            <a:r>
              <a:rPr lang="en-US" sz="32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</a:t>
            </a:r>
            <a:r>
              <a:rPr lang="en-US" sz="3200" baseline="-250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lang="en-US" sz="32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</a:t>
            </a:r>
            <a:r>
              <a:rPr lang="en-US" sz="3200" dirty="0" err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</a:t>
            </a:r>
            <a:r>
              <a:rPr lang="en-US" sz="3200" baseline="-25000" dirty="0" err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</a:t>
            </a:r>
            <a:r>
              <a:rPr lang="en-US" sz="32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, </a:t>
            </a:r>
            <a:r>
              <a:rPr lang="en-US" sz="3200" dirty="0" err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</a:t>
            </a:r>
            <a:r>
              <a:rPr lang="en-US" sz="3200" baseline="-25000" dirty="0" err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</a:t>
            </a:r>
            <a:endParaRPr sz="3200" baseline="-250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aseline="-25000" dirty="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aseline="-250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</a:t>
            </a:r>
            <a:endParaRPr dirty="0"/>
          </a:p>
        </p:txBody>
      </p:sp>
      <p:graphicFrame>
        <p:nvGraphicFramePr>
          <p:cNvPr id="972" name="Google Shape;972;p101"/>
          <p:cNvGraphicFramePr/>
          <p:nvPr/>
        </p:nvGraphicFramePr>
        <p:xfrm>
          <a:off x="6781800" y="3581400"/>
          <a:ext cx="1905000" cy="259595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Processor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R1 =10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R2 =20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R3 =30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2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Basic Instruction Types</a:t>
            </a:r>
            <a:endParaRPr/>
          </a:p>
        </p:txBody>
      </p:sp>
      <p:sp>
        <p:nvSpPr>
          <p:cNvPr id="980" name="Google Shape;980;p102"/>
          <p:cNvSpPr txBox="1"/>
          <p:nvPr/>
        </p:nvSpPr>
        <p:spPr>
          <a:xfrm>
            <a:off x="228600" y="16002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Transfer data between different location</a:t>
            </a:r>
            <a:endParaRPr/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Places a copy of the content of source to destination</a:t>
            </a:r>
            <a:endParaRPr/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77240" marR="0" lvl="1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81" name="Google Shape;981;p102"/>
          <p:cNvSpPr/>
          <p:nvPr/>
        </p:nvSpPr>
        <p:spPr>
          <a:xfrm>
            <a:off x="685800" y="2209800"/>
            <a:ext cx="57912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Move 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Source  Destination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82" name="Google Shape;982;p102"/>
          <p:cNvSpPr/>
          <p:nvPr/>
        </p:nvSpPr>
        <p:spPr>
          <a:xfrm>
            <a:off x="762000" y="4191000"/>
            <a:ext cx="32766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Move 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R1 , R2 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983" name="Google Shape;983;p102"/>
          <p:cNvGraphicFramePr/>
          <p:nvPr/>
        </p:nvGraphicFramePr>
        <p:xfrm>
          <a:off x="5562600" y="3810000"/>
          <a:ext cx="1905000" cy="259595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Processor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R1 =10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R2 =10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3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Basic Instruction Types</a:t>
            </a:r>
            <a:endParaRPr/>
          </a:p>
        </p:txBody>
      </p:sp>
      <p:sp>
        <p:nvSpPr>
          <p:cNvPr id="991" name="Google Shape;991;p103"/>
          <p:cNvSpPr txBox="1"/>
          <p:nvPr/>
        </p:nvSpPr>
        <p:spPr>
          <a:xfrm>
            <a:off x="533400" y="14478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Both are same</a:t>
            </a:r>
            <a:endParaRPr/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77240" marR="0" lvl="1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2" name="Google Shape;992;p103"/>
          <p:cNvSpPr/>
          <p:nvPr/>
        </p:nvSpPr>
        <p:spPr>
          <a:xfrm>
            <a:off x="685800" y="2209800"/>
            <a:ext cx="57912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Move 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, R1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3" name="Google Shape;993;p103"/>
          <p:cNvSpPr/>
          <p:nvPr/>
        </p:nvSpPr>
        <p:spPr>
          <a:xfrm>
            <a:off x="685800" y="3124200"/>
            <a:ext cx="57912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Load 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, R1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994" name="Google Shape;994;p103"/>
          <p:cNvGraphicFramePr/>
          <p:nvPr/>
        </p:nvGraphicFramePr>
        <p:xfrm>
          <a:off x="3429000" y="3886200"/>
          <a:ext cx="1905000" cy="259595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Processor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R1 =10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95" name="Google Shape;995;p103"/>
          <p:cNvGraphicFramePr/>
          <p:nvPr/>
        </p:nvGraphicFramePr>
        <p:xfrm>
          <a:off x="6096000" y="3810000"/>
          <a:ext cx="2667000" cy="257050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Memory address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Memory location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96" name="Google Shape;996;p103"/>
          <p:cNvCxnSpPr/>
          <p:nvPr/>
        </p:nvCxnSpPr>
        <p:spPr>
          <a:xfrm rot="10800000">
            <a:off x="5029200" y="4419600"/>
            <a:ext cx="2438400" cy="304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4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Basic Instruction Types</a:t>
            </a:r>
            <a:endParaRPr/>
          </a:p>
        </p:txBody>
      </p:sp>
      <p:sp>
        <p:nvSpPr>
          <p:cNvPr id="1004" name="Google Shape;1004;p104"/>
          <p:cNvSpPr txBox="1"/>
          <p:nvPr/>
        </p:nvSpPr>
        <p:spPr>
          <a:xfrm>
            <a:off x="533400" y="14478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77240" marR="0" lvl="1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05" name="Google Shape;1005;p104"/>
          <p:cNvSpPr/>
          <p:nvPr/>
        </p:nvSpPr>
        <p:spPr>
          <a:xfrm>
            <a:off x="685800" y="2209800"/>
            <a:ext cx="57912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Move 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LOC , R1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1006" name="Google Shape;1006;p104"/>
          <p:cNvGraphicFramePr/>
          <p:nvPr/>
        </p:nvGraphicFramePr>
        <p:xfrm>
          <a:off x="3429000" y="3886200"/>
          <a:ext cx="1905000" cy="259595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Processor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R1 =10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07" name="Google Shape;1007;p104"/>
          <p:cNvGraphicFramePr/>
          <p:nvPr/>
        </p:nvGraphicFramePr>
        <p:xfrm>
          <a:off x="6096000" y="3810000"/>
          <a:ext cx="2667000" cy="257050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Memory address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Memory location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LOC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008" name="Google Shape;1008;p104"/>
          <p:cNvCxnSpPr/>
          <p:nvPr/>
        </p:nvCxnSpPr>
        <p:spPr>
          <a:xfrm rot="10800000">
            <a:off x="5029200" y="4419600"/>
            <a:ext cx="2438400" cy="304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Basic Instruction Types</a:t>
            </a:r>
            <a:endParaRPr/>
          </a:p>
        </p:txBody>
      </p:sp>
      <p:sp>
        <p:nvSpPr>
          <p:cNvPr id="1016" name="Google Shape;1016;p105"/>
          <p:cNvSpPr txBox="1"/>
          <p:nvPr/>
        </p:nvSpPr>
        <p:spPr>
          <a:xfrm>
            <a:off x="533400" y="14478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Both are same</a:t>
            </a:r>
            <a:endParaRPr/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77240" marR="0" lvl="1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17" name="Google Shape;1017;p105"/>
          <p:cNvSpPr/>
          <p:nvPr/>
        </p:nvSpPr>
        <p:spPr>
          <a:xfrm>
            <a:off x="685800" y="2209800"/>
            <a:ext cx="57912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Move 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R1, A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18" name="Google Shape;1018;p105"/>
          <p:cNvSpPr/>
          <p:nvPr/>
        </p:nvSpPr>
        <p:spPr>
          <a:xfrm>
            <a:off x="685800" y="3124200"/>
            <a:ext cx="57912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Store 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R1, 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1019" name="Google Shape;1019;p105"/>
          <p:cNvGraphicFramePr/>
          <p:nvPr/>
        </p:nvGraphicFramePr>
        <p:xfrm>
          <a:off x="3429000" y="3886200"/>
          <a:ext cx="1905000" cy="259595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Processor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R1 =10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20" name="Google Shape;1020;p105"/>
          <p:cNvGraphicFramePr/>
          <p:nvPr/>
        </p:nvGraphicFramePr>
        <p:xfrm>
          <a:off x="6096000" y="3810000"/>
          <a:ext cx="2667000" cy="257050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Memory address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Memory location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021" name="Google Shape;1021;p105"/>
          <p:cNvCxnSpPr/>
          <p:nvPr/>
        </p:nvCxnSpPr>
        <p:spPr>
          <a:xfrm>
            <a:off x="4876800" y="4343400"/>
            <a:ext cx="2819400" cy="381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0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Basic Instruction Types</a:t>
            </a:r>
            <a:endParaRPr/>
          </a:p>
        </p:txBody>
      </p:sp>
      <p:sp>
        <p:nvSpPr>
          <p:cNvPr id="1029" name="Google Shape;1029;p106"/>
          <p:cNvSpPr txBox="1"/>
          <p:nvPr/>
        </p:nvSpPr>
        <p:spPr>
          <a:xfrm>
            <a:off x="228600" y="16002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Zero address instruction format</a:t>
            </a:r>
            <a:endParaRPr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It is also possible to use instruction in which locations of all the operands are defined implicitly.</a:t>
            </a:r>
            <a:endParaRPr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Such instruction are found in machines that stores operands in a structure called pushdown stack</a:t>
            </a:r>
            <a:endParaRPr/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10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Example: Evaluate (A+B) * (C+D)</a:t>
            </a:r>
            <a:endParaRPr/>
          </a:p>
        </p:txBody>
      </p:sp>
      <p:sp>
        <p:nvSpPr>
          <p:cNvPr id="1066" name="Google Shape;1066;p110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r>
              <a:rPr lang="en-US"/>
              <a:t>ADD  A, B, R1    </a:t>
            </a:r>
            <a:r>
              <a:rPr lang="en-US">
                <a:solidFill>
                  <a:srgbClr val="FF0000"/>
                </a:solidFill>
              </a:rPr>
              <a:t>; R1 ← M[A] + M[B]</a:t>
            </a:r>
            <a:endParaRPr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r>
              <a:rPr lang="en-US"/>
              <a:t>ADD  C, D, R2    </a:t>
            </a:r>
            <a:r>
              <a:rPr lang="en-US">
                <a:solidFill>
                  <a:srgbClr val="FF0000"/>
                </a:solidFill>
              </a:rPr>
              <a:t>; R2 ← M[C] + M[D]</a:t>
            </a:r>
            <a:endParaRPr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r>
              <a:rPr lang="en-US"/>
              <a:t>MUL  R1, R2, X   </a:t>
            </a:r>
            <a:r>
              <a:rPr lang="en-US">
                <a:solidFill>
                  <a:srgbClr val="FF0000"/>
                </a:solidFill>
              </a:rPr>
              <a:t>; M[X] ← R1 * R2</a:t>
            </a:r>
            <a:endParaRPr>
              <a:solidFill>
                <a:srgbClr val="FF0000"/>
              </a:solidFill>
            </a:endParaRPr>
          </a:p>
        </p:txBody>
      </p:sp>
      <p:graphicFrame>
        <p:nvGraphicFramePr>
          <p:cNvPr id="1067" name="Google Shape;1067;p110"/>
          <p:cNvGraphicFramePr/>
          <p:nvPr/>
        </p:nvGraphicFramePr>
        <p:xfrm>
          <a:off x="6477000" y="3200400"/>
          <a:ext cx="2514600" cy="2825285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9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Memory address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Memory location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X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35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68" name="Google Shape;1068;p110"/>
          <p:cNvGraphicFramePr/>
          <p:nvPr/>
        </p:nvGraphicFramePr>
        <p:xfrm>
          <a:off x="3352800" y="3276600"/>
          <a:ext cx="1905000" cy="259595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Processor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R1 =30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R2=5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069" name="Google Shape;1069;p110"/>
          <p:cNvCxnSpPr/>
          <p:nvPr/>
        </p:nvCxnSpPr>
        <p:spPr>
          <a:xfrm rot="10800000">
            <a:off x="4953000" y="3810000"/>
            <a:ext cx="2971800" cy="609600"/>
          </a:xfrm>
          <a:prstGeom prst="straightConnector1">
            <a:avLst/>
          </a:prstGeom>
          <a:noFill/>
          <a:ln w="100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070" name="Google Shape;1070;p110"/>
          <p:cNvCxnSpPr/>
          <p:nvPr/>
        </p:nvCxnSpPr>
        <p:spPr>
          <a:xfrm rot="10800000">
            <a:off x="4953000" y="3810000"/>
            <a:ext cx="2971800" cy="990600"/>
          </a:xfrm>
          <a:prstGeom prst="straightConnector1">
            <a:avLst/>
          </a:prstGeom>
          <a:noFill/>
          <a:ln w="100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071" name="Google Shape;1071;p110"/>
          <p:cNvCxnSpPr/>
          <p:nvPr/>
        </p:nvCxnSpPr>
        <p:spPr>
          <a:xfrm rot="10800000">
            <a:off x="5029200" y="4191000"/>
            <a:ext cx="3048000" cy="1295400"/>
          </a:xfrm>
          <a:prstGeom prst="straightConnector1">
            <a:avLst/>
          </a:prstGeom>
          <a:noFill/>
          <a:ln w="10000" cap="flat" cmpd="sng">
            <a:solidFill>
              <a:srgbClr val="00B05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072" name="Google Shape;1072;p110"/>
          <p:cNvCxnSpPr/>
          <p:nvPr/>
        </p:nvCxnSpPr>
        <p:spPr>
          <a:xfrm rot="10800000">
            <a:off x="4953000" y="4191000"/>
            <a:ext cx="3124200" cy="914400"/>
          </a:xfrm>
          <a:prstGeom prst="straightConnector1">
            <a:avLst/>
          </a:prstGeom>
          <a:noFill/>
          <a:ln w="10000" cap="flat" cmpd="sng">
            <a:solidFill>
              <a:srgbClr val="00B05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754380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wentieth Century"/>
              <a:buNone/>
            </a:pPr>
            <a:r>
              <a:rPr lang="en-US" dirty="0"/>
              <a:t>Functional Units</a:t>
            </a:r>
            <a:endParaRPr dirty="0"/>
          </a:p>
        </p:txBody>
      </p:sp>
      <p:sp>
        <p:nvSpPr>
          <p:cNvPr id="227" name="Google Shape;227;p27"/>
          <p:cNvSpPr txBox="1">
            <a:spLocks noGrp="1"/>
          </p:cNvSpPr>
          <p:nvPr>
            <p:ph type="body" idx="1"/>
          </p:nvPr>
        </p:nvSpPr>
        <p:spPr>
          <a:xfrm>
            <a:off x="0" y="1752600"/>
            <a:ext cx="8686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dirty="0"/>
              <a:t>A Computer consist of 5 main parts</a:t>
            </a:r>
            <a:endParaRPr dirty="0"/>
          </a:p>
        </p:txBody>
      </p:sp>
      <p:pic>
        <p:nvPicPr>
          <p:cNvPr id="228" name="Google Shape;22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3500" y="2861480"/>
            <a:ext cx="6019800" cy="236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56994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1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Example: Evaluate (A+B) * (C+D)</a:t>
            </a:r>
            <a:endParaRPr/>
          </a:p>
        </p:txBody>
      </p:sp>
      <p:sp>
        <p:nvSpPr>
          <p:cNvPr id="1080" name="Google Shape;1080;p111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8537448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080"/>
              <a:buNone/>
            </a:pPr>
            <a:r>
              <a:rPr lang="en-US" sz="1800"/>
              <a:t> </a:t>
            </a:r>
            <a:r>
              <a:rPr lang="en-US" sz="2400"/>
              <a:t>MOV A,R1       </a:t>
            </a:r>
            <a:r>
              <a:rPr lang="en-US" sz="2400">
                <a:solidFill>
                  <a:srgbClr val="FF0000"/>
                </a:solidFill>
              </a:rPr>
              <a:t>; R1 ← M[A] </a:t>
            </a:r>
            <a:endParaRPr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r>
              <a:rPr lang="en-US" sz="2400"/>
              <a:t> ADD  B,R1        </a:t>
            </a:r>
            <a:r>
              <a:rPr lang="en-US" sz="2400">
                <a:solidFill>
                  <a:srgbClr val="FF0000"/>
                </a:solidFill>
              </a:rPr>
              <a:t>; R1 ← R1 + M[B] </a:t>
            </a:r>
            <a:endParaRPr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r>
              <a:rPr lang="en-US" sz="2400"/>
              <a:t> MOV C,R2       </a:t>
            </a:r>
            <a:r>
              <a:rPr lang="en-US" sz="2400">
                <a:solidFill>
                  <a:srgbClr val="FF0000"/>
                </a:solidFill>
              </a:rPr>
              <a:t>; R2 ← M[C] </a:t>
            </a:r>
            <a:endParaRPr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r>
              <a:rPr lang="en-US" sz="2400"/>
              <a:t>ADD  D,R2         </a:t>
            </a:r>
            <a:r>
              <a:rPr lang="en-US" sz="2400">
                <a:solidFill>
                  <a:srgbClr val="FF0000"/>
                </a:solidFill>
              </a:rPr>
              <a:t>; R2 ← R2 + M[D] </a:t>
            </a:r>
            <a:endParaRPr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r>
              <a:rPr lang="en-US" sz="2400"/>
              <a:t>MUL  R1, R2      </a:t>
            </a:r>
            <a:r>
              <a:rPr lang="en-US" sz="2400">
                <a:solidFill>
                  <a:srgbClr val="FF0000"/>
                </a:solidFill>
              </a:rPr>
              <a:t>; R2 ← R1 * R2 </a:t>
            </a:r>
            <a:endParaRPr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r>
              <a:rPr lang="en-US" sz="2400"/>
              <a:t>MOV R2, X        </a:t>
            </a:r>
            <a:r>
              <a:rPr lang="en-US" sz="2400">
                <a:solidFill>
                  <a:srgbClr val="FF0000"/>
                </a:solidFill>
              </a:rPr>
              <a:t>; M[X] ← R2</a:t>
            </a:r>
            <a:endParaRPr sz="2400">
              <a:solidFill>
                <a:srgbClr val="FF0000"/>
              </a:solidFill>
            </a:endParaRPr>
          </a:p>
        </p:txBody>
      </p:sp>
      <p:graphicFrame>
        <p:nvGraphicFramePr>
          <p:cNvPr id="1081" name="Google Shape;1081;p111"/>
          <p:cNvGraphicFramePr/>
          <p:nvPr/>
        </p:nvGraphicFramePr>
        <p:xfrm>
          <a:off x="6781800" y="1828800"/>
          <a:ext cx="2209800" cy="3099605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Memory address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Memory location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X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82" name="Google Shape;1082;p111"/>
          <p:cNvGraphicFramePr/>
          <p:nvPr/>
        </p:nvGraphicFramePr>
        <p:xfrm>
          <a:off x="4876800" y="1828800"/>
          <a:ext cx="1600200" cy="259595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Processor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R1 =30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R2=150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dirty="0"/>
              <a:t>Unit -1</a:t>
            </a:r>
            <a:endParaRPr dirty="0"/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1"/>
          </p:nvPr>
        </p:nvSpPr>
        <p:spPr>
          <a:xfrm>
            <a:off x="457199" y="1719263"/>
            <a:ext cx="8427493" cy="441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Functional units, Bus structures, performance, </a:t>
            </a:r>
          </a:p>
          <a:p>
            <a:r>
              <a:rPr lang="en-US" sz="2100" b="1" dirty="0">
                <a:solidFill>
                  <a:srgbClr val="FF0000"/>
                </a:solidFill>
              </a:rPr>
              <a:t>Overflow in integer arithmetic</a:t>
            </a:r>
            <a:r>
              <a:rPr lang="en-US" sz="2100" dirty="0">
                <a:solidFill>
                  <a:srgbClr val="FF0000"/>
                </a:solidFill>
              </a:rPr>
              <a:t>: </a:t>
            </a:r>
            <a:r>
              <a:rPr lang="en-US" sz="2400" dirty="0">
                <a:solidFill>
                  <a:srgbClr val="FF0000"/>
                </a:solidFill>
              </a:rPr>
              <a:t>Numbers, Arithmetic operations and characters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Memory locations and addresses,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Memory operations, </a:t>
            </a:r>
          </a:p>
          <a:p>
            <a:r>
              <a:rPr lang="en-US" sz="2400" dirty="0"/>
              <a:t>Instructions and instruction sequencing,</a:t>
            </a:r>
          </a:p>
          <a:p>
            <a:r>
              <a:rPr lang="en-US" sz="2400" dirty="0"/>
              <a:t>Addressing modes, </a:t>
            </a:r>
          </a:p>
          <a:p>
            <a:r>
              <a:rPr lang="en-US" sz="2400" dirty="0"/>
              <a:t>Subroutines and use of stack frames, </a:t>
            </a:r>
          </a:p>
          <a:p>
            <a:r>
              <a:rPr lang="en-US" sz="2400" dirty="0"/>
              <a:t>Encoding of machine instructions.</a:t>
            </a:r>
            <a:endParaRPr dirty="0"/>
          </a:p>
        </p:txBody>
      </p:sp>
      <p:sp>
        <p:nvSpPr>
          <p:cNvPr id="133" name="Google Shape;133;p16" descr="What is Computer?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5200243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15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613648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wentieth Century"/>
              <a:buNone/>
            </a:pPr>
            <a:r>
              <a:rPr lang="en-US" sz="3200"/>
              <a:t>Instruction Execution and Straight-Line Sequencing</a:t>
            </a:r>
            <a:endParaRPr sz="3200"/>
          </a:p>
        </p:txBody>
      </p:sp>
      <p:sp>
        <p:nvSpPr>
          <p:cNvPr id="1115" name="Google Shape;1115;p115"/>
          <p:cNvSpPr txBox="1">
            <a:spLocks noGrp="1"/>
          </p:cNvSpPr>
          <p:nvPr>
            <p:ph type="body" idx="1"/>
          </p:nvPr>
        </p:nvSpPr>
        <p:spPr>
          <a:xfrm>
            <a:off x="0" y="1676400"/>
            <a:ext cx="88392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dirty="0"/>
              <a:t>Executing a given instruction is a two phase procedure</a:t>
            </a:r>
            <a:endParaRPr dirty="0"/>
          </a:p>
          <a:p>
            <a:pPr marL="822960" lvl="1" indent="-457200" algn="l" rtl="0">
              <a:spcBef>
                <a:spcPts val="55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en-US" dirty="0"/>
              <a:t>Instruction Fetch</a:t>
            </a:r>
            <a:endParaRPr dirty="0"/>
          </a:p>
          <a:p>
            <a:pPr marL="822960" lvl="1" indent="-457200" algn="l" rtl="0">
              <a:spcBef>
                <a:spcPts val="55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en-US" dirty="0"/>
              <a:t>Instruction Execute</a:t>
            </a:r>
            <a:endParaRPr dirty="0"/>
          </a:p>
          <a:p>
            <a:pPr marL="32004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◻"/>
            </a:pPr>
            <a:r>
              <a:rPr lang="en-US" dirty="0">
                <a:solidFill>
                  <a:srgbClr val="FF0000"/>
                </a:solidFill>
              </a:rPr>
              <a:t>Instruction Fetch </a:t>
            </a:r>
            <a:r>
              <a:rPr lang="en-US" dirty="0"/>
              <a:t>– instruction is fetched from memory location  whose address is in PC, and placed in IR.</a:t>
            </a:r>
            <a:endParaRPr dirty="0"/>
          </a:p>
          <a:p>
            <a:pPr marL="32004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◻"/>
            </a:pPr>
            <a:r>
              <a:rPr lang="en-US" dirty="0">
                <a:solidFill>
                  <a:srgbClr val="FF0000"/>
                </a:solidFill>
              </a:rPr>
              <a:t>Instruction Execute </a:t>
            </a:r>
            <a:r>
              <a:rPr lang="en-US" dirty="0"/>
              <a:t>– instruction placed in IR is examined and the required operation is done. PC is incremented to point to next instruction. </a:t>
            </a:r>
            <a:endParaRPr dirty="0"/>
          </a:p>
          <a:p>
            <a:pPr marL="320040" lvl="1" indent="-22098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None/>
            </a:pPr>
            <a:endParaRPr dirty="0"/>
          </a:p>
          <a:p>
            <a:pPr marL="320040" lvl="1" indent="-22098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None/>
            </a:pPr>
            <a:endParaRPr dirty="0"/>
          </a:p>
          <a:p>
            <a:pPr marL="880110" lvl="1" indent="-514350" algn="l" rtl="0">
              <a:spcBef>
                <a:spcPts val="550"/>
              </a:spcBef>
              <a:spcAft>
                <a:spcPts val="0"/>
              </a:spcAft>
              <a:buSzPts val="1820"/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F933B-0B6A-4BA8-AA61-474B6DDC5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674" y="5033512"/>
            <a:ext cx="2922917" cy="18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791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14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613648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wentieth Century"/>
              <a:buNone/>
            </a:pPr>
            <a:r>
              <a:rPr lang="en-US" sz="3200"/>
              <a:t>Instruction Execution and Straight-Line Sequencing</a:t>
            </a:r>
            <a:endParaRPr sz="3200"/>
          </a:p>
        </p:txBody>
      </p:sp>
      <p:sp>
        <p:nvSpPr>
          <p:cNvPr id="1107" name="Google Shape;1107;p114"/>
          <p:cNvSpPr txBox="1">
            <a:spLocks noGrp="1"/>
          </p:cNvSpPr>
          <p:nvPr>
            <p:ph type="body" idx="1"/>
          </p:nvPr>
        </p:nvSpPr>
        <p:spPr>
          <a:xfrm>
            <a:off x="0" y="1676400"/>
            <a:ext cx="88392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To begin executing a program, the address of first instruction will be placed in program counter, then processor control circuit will use the information in PC to fetch and execute instruction one at a time, in the order of increasing addresses.  This is called </a:t>
            </a:r>
            <a:r>
              <a:rPr lang="en-US" sz="2800" u="sng">
                <a:solidFill>
                  <a:srgbClr val="FF0000"/>
                </a:solidFill>
              </a:rPr>
              <a:t>Straight-Line Sequencing</a:t>
            </a:r>
            <a:endParaRPr u="sng">
              <a:solidFill>
                <a:srgbClr val="FF0000"/>
              </a:solidFill>
            </a:endParaRPr>
          </a:p>
          <a:p>
            <a:pPr marL="320040" lvl="0" indent="-209550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20040" lvl="0" indent="-209550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880110" lvl="1" indent="-514350" algn="l" rtl="0">
              <a:spcBef>
                <a:spcPts val="550"/>
              </a:spcBef>
              <a:spcAft>
                <a:spcPts val="0"/>
              </a:spcAft>
              <a:buSzPts val="1820"/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FB1D3-C13D-48AD-AD1F-36D9853BB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53" y="3984686"/>
            <a:ext cx="361303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856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13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613648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wentieth Century"/>
              <a:buNone/>
            </a:pPr>
            <a:r>
              <a:rPr lang="en-US" sz="3200"/>
              <a:t>Instruction Execution and Straight-Line Sequencing</a:t>
            </a:r>
            <a:endParaRPr sz="3200"/>
          </a:p>
        </p:txBody>
      </p:sp>
      <p:sp>
        <p:nvSpPr>
          <p:cNvPr id="1098" name="Google Shape;1098;p113"/>
          <p:cNvSpPr txBox="1">
            <a:spLocks noGrp="1"/>
          </p:cNvSpPr>
          <p:nvPr>
            <p:ph type="body" idx="1"/>
          </p:nvPr>
        </p:nvSpPr>
        <p:spPr>
          <a:xfrm>
            <a:off x="0" y="1690468"/>
            <a:ext cx="690372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/>
              <a:t>Write a program for C </a:t>
            </a:r>
            <a:r>
              <a:rPr lang="en-US" sz="2400" dirty="0">
                <a:sym typeface="Wingdings" panose="05000000000000000000" pitchFamily="2" charset="2"/>
              </a:rPr>
              <a:t></a:t>
            </a:r>
            <a:r>
              <a:rPr lang="en-US" sz="2400" dirty="0"/>
              <a:t> [A] +[B ] </a:t>
            </a:r>
            <a:endParaRPr sz="2400" dirty="0"/>
          </a:p>
          <a:p>
            <a:pPr marL="880110" lvl="1" indent="-514350" algn="l" rtl="0">
              <a:spcBef>
                <a:spcPts val="550"/>
              </a:spcBef>
              <a:spcAft>
                <a:spcPts val="0"/>
              </a:spcAft>
              <a:buSzPts val="1680"/>
              <a:buFont typeface="Twentieth Century"/>
              <a:buAutoNum type="arabicPeriod"/>
            </a:pPr>
            <a:r>
              <a:rPr lang="en-US" sz="2400" dirty="0"/>
              <a:t>MOV A,R0</a:t>
            </a:r>
            <a:endParaRPr dirty="0"/>
          </a:p>
          <a:p>
            <a:pPr marL="880110" lvl="1" indent="-514350" algn="l" rtl="0">
              <a:spcBef>
                <a:spcPts val="550"/>
              </a:spcBef>
              <a:spcAft>
                <a:spcPts val="0"/>
              </a:spcAft>
              <a:buSzPts val="1680"/>
              <a:buFont typeface="Twentieth Century"/>
              <a:buAutoNum type="arabicPeriod"/>
            </a:pPr>
            <a:r>
              <a:rPr lang="en-US" sz="2400" dirty="0"/>
              <a:t>ADD B,R0</a:t>
            </a:r>
            <a:endParaRPr dirty="0"/>
          </a:p>
          <a:p>
            <a:pPr marL="880110" lvl="1" indent="-514350" algn="l" rtl="0">
              <a:spcBef>
                <a:spcPts val="550"/>
              </a:spcBef>
              <a:spcAft>
                <a:spcPts val="0"/>
              </a:spcAft>
              <a:buSzPts val="1680"/>
              <a:buFont typeface="Twentieth Century"/>
              <a:buAutoNum type="arabicPeriod"/>
            </a:pPr>
            <a:r>
              <a:rPr lang="en-US" sz="2400" dirty="0"/>
              <a:t>MOV R0,C</a:t>
            </a:r>
            <a:endParaRPr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dirty="0"/>
              <a:t>Assume</a:t>
            </a:r>
            <a:endParaRPr dirty="0"/>
          </a:p>
          <a:p>
            <a:pPr marL="651510" lvl="1" indent="-285750" algn="l" rtl="0">
              <a:spcBef>
                <a:spcPts val="550"/>
              </a:spcBef>
              <a:spcAft>
                <a:spcPts val="0"/>
              </a:spcAft>
              <a:buSzPts val="1120"/>
              <a:buFont typeface="Arial" panose="020B0604020202020204" pitchFamily="34" charset="0"/>
              <a:buChar char="•"/>
            </a:pPr>
            <a:r>
              <a:rPr lang="en-US" sz="2000" dirty="0"/>
              <a:t>Memory Word length is 32 bits</a:t>
            </a:r>
            <a:endParaRPr sz="2000" dirty="0"/>
          </a:p>
          <a:p>
            <a:pPr marL="651510" lvl="1" indent="-285750" algn="l" rtl="0">
              <a:spcBef>
                <a:spcPts val="550"/>
              </a:spcBef>
              <a:spcAft>
                <a:spcPts val="0"/>
              </a:spcAft>
              <a:buSzPts val="1120"/>
              <a:buFont typeface="Arial" panose="020B0604020202020204" pitchFamily="34" charset="0"/>
              <a:buChar char="•"/>
            </a:pPr>
            <a:r>
              <a:rPr lang="en-US" sz="2000" dirty="0"/>
              <a:t>Memory is byte addressable</a:t>
            </a:r>
            <a:endParaRPr sz="2000" dirty="0"/>
          </a:p>
          <a:p>
            <a:pPr marL="651510" lvl="1" indent="-285750" algn="l" rtl="0">
              <a:spcBef>
                <a:spcPts val="550"/>
              </a:spcBef>
              <a:spcAft>
                <a:spcPts val="0"/>
              </a:spcAft>
              <a:buSzPts val="1120"/>
              <a:buFont typeface="Arial" panose="020B0604020202020204" pitchFamily="34" charset="0"/>
              <a:buChar char="•"/>
            </a:pPr>
            <a:r>
              <a:rPr lang="en-US" sz="2000" dirty="0"/>
              <a:t>Three instructions are stored in </a:t>
            </a:r>
          </a:p>
          <a:p>
            <a:pPr marL="365760" lvl="1" indent="0" algn="l" rtl="0">
              <a:spcBef>
                <a:spcPts val="550"/>
              </a:spcBef>
              <a:spcAft>
                <a:spcPts val="0"/>
              </a:spcAft>
              <a:buSzPts val="1120"/>
              <a:buNone/>
            </a:pPr>
            <a:r>
              <a:rPr lang="en-US" sz="2000" dirty="0"/>
              <a:t>     successive word locations, starting at </a:t>
            </a:r>
          </a:p>
          <a:p>
            <a:pPr marL="365760" lvl="1" indent="0" algn="l" rtl="0">
              <a:spcBef>
                <a:spcPts val="550"/>
              </a:spcBef>
              <a:spcAft>
                <a:spcPts val="0"/>
              </a:spcAft>
              <a:buSzPts val="1120"/>
              <a:buNone/>
            </a:pPr>
            <a:r>
              <a:rPr lang="en-US" sz="2000" dirty="0"/>
              <a:t>     location </a:t>
            </a:r>
            <a:r>
              <a:rPr lang="en-US" sz="2000" dirty="0" err="1"/>
              <a:t>i</a:t>
            </a:r>
            <a:r>
              <a:rPr lang="en-US" sz="2000" dirty="0"/>
              <a:t>.</a:t>
            </a:r>
            <a:endParaRPr sz="2000" dirty="0"/>
          </a:p>
          <a:p>
            <a:pPr marL="651510" lvl="1" indent="-285750" algn="l" rtl="0">
              <a:spcBef>
                <a:spcPts val="550"/>
              </a:spcBef>
              <a:spcAft>
                <a:spcPts val="0"/>
              </a:spcAft>
              <a:buSzPts val="1120"/>
              <a:buFont typeface="Arial" panose="020B0604020202020204" pitchFamily="34" charset="0"/>
              <a:buChar char="•"/>
            </a:pPr>
            <a:r>
              <a:rPr lang="en-US" sz="2000" dirty="0"/>
              <a:t>Each instruction is 4 bytes long, i+4,</a:t>
            </a:r>
          </a:p>
          <a:p>
            <a:pPr marL="365760" lvl="1" indent="0" algn="l" rtl="0">
              <a:spcBef>
                <a:spcPts val="550"/>
              </a:spcBef>
              <a:spcAft>
                <a:spcPts val="0"/>
              </a:spcAft>
              <a:buSzPts val="1120"/>
              <a:buNone/>
            </a:pPr>
            <a:r>
              <a:rPr lang="en-US" sz="2000" dirty="0"/>
              <a:t>    i+8</a:t>
            </a:r>
            <a:endParaRPr sz="2000" dirty="0"/>
          </a:p>
          <a:p>
            <a:pPr marL="320040" lvl="0" indent="-209550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 dirty="0"/>
          </a:p>
          <a:p>
            <a:pPr marL="880110" lvl="1" indent="-514350" algn="l" rtl="0">
              <a:spcBef>
                <a:spcPts val="550"/>
              </a:spcBef>
              <a:spcAft>
                <a:spcPts val="0"/>
              </a:spcAft>
              <a:buSzPts val="1820"/>
              <a:buNone/>
            </a:pPr>
            <a:endParaRPr dirty="0"/>
          </a:p>
        </p:txBody>
      </p:sp>
      <p:pic>
        <p:nvPicPr>
          <p:cNvPr id="1099" name="Google Shape;1099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4031" y="1824250"/>
            <a:ext cx="4149969" cy="387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13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613648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wentieth Century"/>
              <a:buNone/>
            </a:pPr>
            <a:r>
              <a:rPr lang="en-US" sz="3200"/>
              <a:t>Instruction Execution and Straight-Line Sequencing</a:t>
            </a:r>
            <a:endParaRPr sz="3200"/>
          </a:p>
        </p:txBody>
      </p:sp>
      <p:pic>
        <p:nvPicPr>
          <p:cNvPr id="1099" name="Google Shape;1099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032" y="1658308"/>
            <a:ext cx="7057783" cy="507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6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613648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wentieth Century"/>
              <a:buNone/>
            </a:pPr>
            <a:r>
              <a:rPr lang="en-US" sz="3200"/>
              <a:t>Instruction Execution and Straight-Line Sequencing</a:t>
            </a:r>
            <a:endParaRPr sz="3200"/>
          </a:p>
        </p:txBody>
      </p:sp>
      <p:sp>
        <p:nvSpPr>
          <p:cNvPr id="1123" name="Google Shape;1123;p116"/>
          <p:cNvSpPr txBox="1">
            <a:spLocks noGrp="1"/>
          </p:cNvSpPr>
          <p:nvPr>
            <p:ph type="body" idx="1"/>
          </p:nvPr>
        </p:nvSpPr>
        <p:spPr>
          <a:xfrm>
            <a:off x="0" y="1676400"/>
            <a:ext cx="6019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2400" u="sng" dirty="0">
                <a:solidFill>
                  <a:srgbClr val="FF0000"/>
                </a:solidFill>
              </a:rPr>
              <a:t>Consider the task to add a list of n numbers</a:t>
            </a:r>
            <a:endParaRPr u="sng" dirty="0">
              <a:solidFill>
                <a:srgbClr val="FF0000"/>
              </a:solidFill>
            </a:endParaRPr>
          </a:p>
          <a:p>
            <a:pPr marL="320040" lvl="0" indent="-228600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 u="sng" dirty="0">
              <a:solidFill>
                <a:srgbClr val="FF0000"/>
              </a:solidFill>
            </a:endParaRPr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 dirty="0"/>
              <a:t>The addresses of memory locations of n numbers are NUM1,NUM2,NUM3..</a:t>
            </a:r>
            <a:endParaRPr dirty="0"/>
          </a:p>
          <a:p>
            <a:pPr marL="320040" lvl="0" indent="-228600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 dirty="0"/>
              <a:t>After adding the result is placed in SUM</a:t>
            </a:r>
            <a:endParaRPr dirty="0"/>
          </a:p>
          <a:p>
            <a:pPr marL="320040" lvl="0" indent="-228600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 dirty="0"/>
          </a:p>
          <a:p>
            <a:pPr marL="320040" lvl="1" indent="-22098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None/>
            </a:pPr>
            <a:endParaRPr dirty="0"/>
          </a:p>
          <a:p>
            <a:pPr marL="880110" lvl="1" indent="-514350" algn="l" rtl="0">
              <a:spcBef>
                <a:spcPts val="550"/>
              </a:spcBef>
              <a:spcAft>
                <a:spcPts val="0"/>
              </a:spcAft>
              <a:buSzPts val="1820"/>
              <a:buNone/>
            </a:pPr>
            <a:endParaRPr dirty="0"/>
          </a:p>
        </p:txBody>
      </p:sp>
      <p:pic>
        <p:nvPicPr>
          <p:cNvPr id="1124" name="Google Shape;1124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2200" y="1066800"/>
            <a:ext cx="2971800" cy="48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17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613648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wentieth Century"/>
              <a:buNone/>
            </a:pPr>
            <a:r>
              <a:rPr lang="en-US" sz="3200"/>
              <a:t>Instruction Execution and Straight-Line Sequencing</a:t>
            </a:r>
            <a:endParaRPr sz="3200"/>
          </a:p>
        </p:txBody>
      </p:sp>
      <p:sp>
        <p:nvSpPr>
          <p:cNvPr id="1132" name="Google Shape;1132;p117"/>
          <p:cNvSpPr txBox="1">
            <a:spLocks noGrp="1"/>
          </p:cNvSpPr>
          <p:nvPr>
            <p:ph type="body" idx="1"/>
          </p:nvPr>
        </p:nvSpPr>
        <p:spPr>
          <a:xfrm>
            <a:off x="0" y="1676400"/>
            <a:ext cx="6019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 dirty="0"/>
              <a:t>Instead of using long list of Add instructions, it is possible to place a single Add instructions in  a program loop.</a:t>
            </a:r>
            <a:endParaRPr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 dirty="0"/>
              <a:t>This loop is straight line sequence of instruction executed as many times as needed</a:t>
            </a:r>
          </a:p>
          <a:p>
            <a:pPr marL="320040" indent="-320040">
              <a:buSzPts val="1440"/>
            </a:pPr>
            <a:r>
              <a:rPr lang="en-US" sz="2400" dirty="0"/>
              <a:t>It starts at location LOOP and ends at the Branch instruction  (Branch &gt;0)</a:t>
            </a:r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endParaRPr dirty="0"/>
          </a:p>
          <a:p>
            <a:pPr marL="320040" lvl="0" indent="-228600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 dirty="0"/>
          </a:p>
          <a:p>
            <a:pPr marL="320040" lvl="1" indent="-22098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None/>
            </a:pPr>
            <a:endParaRPr dirty="0"/>
          </a:p>
          <a:p>
            <a:pPr marL="880110" lvl="1" indent="-514350" algn="l" rtl="0">
              <a:spcBef>
                <a:spcPts val="550"/>
              </a:spcBef>
              <a:spcAft>
                <a:spcPts val="0"/>
              </a:spcAft>
              <a:buSzPts val="1820"/>
              <a:buNone/>
            </a:pPr>
            <a:endParaRPr dirty="0"/>
          </a:p>
        </p:txBody>
      </p:sp>
      <p:pic>
        <p:nvPicPr>
          <p:cNvPr id="1133" name="Google Shape;1133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0" y="990600"/>
            <a:ext cx="3200400" cy="5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19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wentieth Century"/>
              <a:buNone/>
            </a:pPr>
            <a:r>
              <a:rPr lang="en-US" sz="3200" dirty="0"/>
              <a:t>Instruction Execution and Straight-Line Sequencing</a:t>
            </a:r>
            <a:endParaRPr sz="3200" dirty="0"/>
          </a:p>
        </p:txBody>
      </p:sp>
      <p:sp>
        <p:nvSpPr>
          <p:cNvPr id="1150" name="Google Shape;1150;p119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8537448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080"/>
              <a:buNone/>
            </a:pPr>
            <a:r>
              <a:rPr lang="en-US" sz="1800"/>
              <a:t> </a:t>
            </a:r>
            <a:endParaRPr sz="2400">
              <a:solidFill>
                <a:srgbClr val="FF0000"/>
              </a:solidFill>
            </a:endParaRPr>
          </a:p>
        </p:txBody>
      </p:sp>
      <p:graphicFrame>
        <p:nvGraphicFramePr>
          <p:cNvPr id="1151" name="Google Shape;1151;p119"/>
          <p:cNvGraphicFramePr/>
          <p:nvPr>
            <p:extLst>
              <p:ext uri="{D42A27DB-BD31-4B8C-83A1-F6EECF244321}">
                <p14:modId xmlns:p14="http://schemas.microsoft.com/office/powerpoint/2010/main" val="2349312820"/>
              </p:ext>
            </p:extLst>
          </p:nvPr>
        </p:nvGraphicFramePr>
        <p:xfrm>
          <a:off x="5867400" y="1219200"/>
          <a:ext cx="3276600" cy="4847145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135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Memory address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Memory location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SUM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/>
                        <a:t>10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/>
                        <a:t>n=3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NUM1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/>
                        <a:t>2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NUM2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/>
                        <a:t>3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NUM3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/>
                        <a:t>5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152" name="Google Shape;1152;p119"/>
          <p:cNvGraphicFramePr/>
          <p:nvPr>
            <p:extLst>
              <p:ext uri="{D42A27DB-BD31-4B8C-83A1-F6EECF244321}">
                <p14:modId xmlns:p14="http://schemas.microsoft.com/office/powerpoint/2010/main" val="2066217705"/>
              </p:ext>
            </p:extLst>
          </p:nvPr>
        </p:nvGraphicFramePr>
        <p:xfrm>
          <a:off x="4114800" y="1828800"/>
          <a:ext cx="1600200" cy="259595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Processor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R1 =3/2/1</a:t>
                      </a:r>
                      <a:endParaRPr sz="1800" dirty="0"/>
                    </a:p>
                  </a:txBody>
                  <a:tcPr marL="91450" marR="91450" marT="45725" marB="45725">
                    <a:solidFill>
                      <a:srgbClr val="B85B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R0 =2+3+5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53" name="Google Shape;1153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1512"/>
            <a:ext cx="3810000" cy="63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20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Condition Codes</a:t>
            </a:r>
            <a:endParaRPr/>
          </a:p>
        </p:txBody>
      </p:sp>
      <p:sp>
        <p:nvSpPr>
          <p:cNvPr id="1161" name="Google Shape;1161;p120"/>
          <p:cNvSpPr txBox="1"/>
          <p:nvPr/>
        </p:nvSpPr>
        <p:spPr>
          <a:xfrm>
            <a:off x="366583" y="1956487"/>
            <a:ext cx="7937157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59999"/>
              <a:buFont typeface="Noto Sans Symbols"/>
              <a:buChar char="◻"/>
            </a:pPr>
            <a:r>
              <a:rPr lang="en-US" sz="2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Processor status is described as Condition codes or Status codes.</a:t>
            </a:r>
          </a:p>
          <a:p>
            <a:pPr marL="320040" marR="0" lvl="0" indent="-32004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59999"/>
              <a:buFont typeface="Noto Sans Symbols"/>
              <a:buChar char="◻"/>
            </a:pPr>
            <a:r>
              <a:rPr lang="en-US" sz="2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Condition codes  refers to the information about most recently executed information. </a:t>
            </a:r>
            <a:endParaRPr sz="2800" dirty="0"/>
          </a:p>
          <a:p>
            <a:pPr marL="320040" marR="0" lvl="0" indent="-320040" algn="just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59999"/>
              <a:buFont typeface="Noto Sans Symbols"/>
              <a:buChar char="◻"/>
            </a:pPr>
            <a:r>
              <a:rPr lang="en-US" sz="2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This is accomplished by recording the required information in individual bits  called condition code flags( 0 or 1)</a:t>
            </a:r>
            <a:endParaRPr sz="2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body" idx="1"/>
          </p:nvPr>
        </p:nvSpPr>
        <p:spPr>
          <a:xfrm>
            <a:off x="0" y="1866900"/>
            <a:ext cx="8305800" cy="441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680"/>
              <a:buChar char="◻"/>
            </a:pPr>
            <a:r>
              <a:rPr lang="en-US" sz="2800" dirty="0"/>
              <a:t>A </a:t>
            </a:r>
            <a:r>
              <a:rPr lang="en-US" sz="2800" b="1" dirty="0"/>
              <a:t>computer program</a:t>
            </a:r>
            <a:r>
              <a:rPr lang="en-US" sz="2800" dirty="0"/>
              <a:t> is a collection of instructions that can be executed by a </a:t>
            </a:r>
            <a:r>
              <a:rPr lang="en-US" sz="2800" b="1" dirty="0"/>
              <a:t>computer</a:t>
            </a:r>
            <a:r>
              <a:rPr lang="en-US" sz="2800" dirty="0"/>
              <a:t> to perform a specific task. </a:t>
            </a:r>
            <a:endParaRPr dirty="0"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endParaRPr sz="2600" dirty="0"/>
          </a:p>
        </p:txBody>
      </p:sp>
      <p:sp>
        <p:nvSpPr>
          <p:cNvPr id="249" name="Google Shape;249;p29"/>
          <p:cNvSpPr txBox="1"/>
          <p:nvPr/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wentieth Century"/>
              <a:buNone/>
            </a:pPr>
            <a:endParaRPr sz="4400" b="0" i="0" u="none" strike="noStrike" cap="none" dirty="0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" name="Google Shape;25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8704" y="3626893"/>
            <a:ext cx="3365598" cy="245268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" name="Google Shape;226;p27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754380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wentieth Century"/>
              <a:buNone/>
            </a:pPr>
            <a:r>
              <a:rPr lang="en-US" dirty="0"/>
              <a:t>Functional Units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22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Condition Codes</a:t>
            </a:r>
            <a:endParaRPr/>
          </a:p>
        </p:txBody>
      </p:sp>
      <p:sp>
        <p:nvSpPr>
          <p:cNvPr id="1178" name="Google Shape;1178;p122"/>
          <p:cNvSpPr txBox="1"/>
          <p:nvPr/>
        </p:nvSpPr>
        <p:spPr>
          <a:xfrm>
            <a:off x="0" y="1600200"/>
            <a:ext cx="3657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Condition code flags</a:t>
            </a:r>
            <a:endParaRPr sz="2400" dirty="0"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 (negative)</a:t>
            </a:r>
            <a:endParaRPr dirty="0"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 (zero)</a:t>
            </a:r>
            <a:endParaRPr dirty="0"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 (overflow)</a:t>
            </a:r>
            <a:endParaRPr dirty="0"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 (carry)</a:t>
            </a:r>
            <a:endParaRPr dirty="0"/>
          </a:p>
        </p:txBody>
      </p:sp>
      <p:pic>
        <p:nvPicPr>
          <p:cNvPr id="1179" name="Google Shape;1179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657" y="2218426"/>
            <a:ext cx="5955957" cy="188774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180" name="Google Shape;1180;p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648" y="4559643"/>
            <a:ext cx="8153400" cy="2176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98103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dirty="0"/>
              <a:t>Unit -1</a:t>
            </a:r>
            <a:endParaRPr dirty="0"/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1"/>
          </p:nvPr>
        </p:nvSpPr>
        <p:spPr>
          <a:xfrm>
            <a:off x="457199" y="1719263"/>
            <a:ext cx="8427493" cy="441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Functional units, Bus structures, performance</a:t>
            </a:r>
          </a:p>
          <a:p>
            <a:r>
              <a:rPr lang="en-US" sz="2100" dirty="0">
                <a:solidFill>
                  <a:srgbClr val="FF0000"/>
                </a:solidFill>
              </a:rPr>
              <a:t>Overflow in integer arithmetic: </a:t>
            </a:r>
            <a:r>
              <a:rPr lang="en-US" sz="2400" dirty="0">
                <a:solidFill>
                  <a:srgbClr val="FF0000"/>
                </a:solidFill>
              </a:rPr>
              <a:t>Numbers, Arithmetic operations and characters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Memory locations and addresses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Memory operations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Instructions and instruction sequencing</a:t>
            </a:r>
          </a:p>
          <a:p>
            <a:r>
              <a:rPr lang="en-US" sz="2400" dirty="0"/>
              <a:t>Addressing modes</a:t>
            </a:r>
          </a:p>
          <a:p>
            <a:r>
              <a:rPr lang="en-US" sz="2400" dirty="0"/>
              <a:t>Subroutines and use of stack frames</a:t>
            </a:r>
          </a:p>
          <a:p>
            <a:r>
              <a:rPr lang="en-US" sz="2400" dirty="0"/>
              <a:t>Encoding of machine instructions</a:t>
            </a:r>
            <a:endParaRPr dirty="0"/>
          </a:p>
        </p:txBody>
      </p:sp>
      <p:sp>
        <p:nvSpPr>
          <p:cNvPr id="133" name="Google Shape;133;p16" descr="What is Computer?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0683774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24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Generating memory address</a:t>
            </a:r>
            <a:endParaRPr/>
          </a:p>
        </p:txBody>
      </p:sp>
      <p:sp>
        <p:nvSpPr>
          <p:cNvPr id="1198" name="Google Shape;1198;p124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How to specify the address of an operand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instruction set of a computer provides a method called </a:t>
            </a:r>
            <a:r>
              <a:rPr lang="en-US" sz="2900" b="0" i="0" u="sng" strike="noStrike" cap="none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Addressing modes</a:t>
            </a:r>
            <a:endParaRPr u="sng" dirty="0">
              <a:solidFill>
                <a:srgbClr val="FF0000"/>
              </a:solidFill>
            </a:endParaRPr>
          </a:p>
          <a:p>
            <a:pPr marL="1234440" lvl="2" indent="-320039">
              <a:spcBef>
                <a:spcPts val="700"/>
              </a:spcBef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u="sng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Addressing modes : </a:t>
            </a:r>
            <a:r>
              <a:rPr lang="en-US" sz="29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</a:t>
            </a: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ifferent ways in which the location of an operand is specified is called addressing modes.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Important addressing modes found in modern processor 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2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215" name="Google Shape;1215;p126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16" name="Google Shape;1216;p126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777240" marR="0" lvl="1" indent="-320059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59999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Different Addressing modes are :</a:t>
            </a: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 Register mode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 Absolute mode 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3. Immediate mode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4. Indirect mode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5. Index mode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6. Base with Index mode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7. Base with Index and Offset mode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8. Autoincrement mode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9. Autodecrement mode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77240" marR="0" lvl="1" indent="-217855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59999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27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224" name="Google Shape;1224;p127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25" name="Google Shape;1225;p127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Two Addressing modes to access variables</a:t>
            </a:r>
            <a:endParaRPr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 Register mode</a:t>
            </a:r>
            <a:endParaRPr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 Absolute mode </a:t>
            </a:r>
            <a:endParaRPr/>
          </a:p>
          <a:p>
            <a:pPr marL="777240" marR="0" lvl="1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28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233" name="Google Shape;1233;p128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34" name="Google Shape;1234;p128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Register mode</a:t>
            </a:r>
            <a:endParaRPr dirty="0"/>
          </a:p>
          <a:p>
            <a:pPr marL="1234440" marR="0" lvl="2" indent="-320039" algn="just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Lato"/>
              </a:rPr>
              <a:t>Every instruction includes operands; the operands can be a memory location, a processor register or an I/O device. </a:t>
            </a:r>
          </a:p>
          <a:p>
            <a:pPr marL="1234440" marR="0" lvl="2" indent="-320039" algn="just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Lato"/>
              </a:rPr>
              <a:t>The instruction which uses processor </a:t>
            </a:r>
            <a:r>
              <a:rPr lang="en-US" sz="1800" b="1" i="0" dirty="0">
                <a:solidFill>
                  <a:srgbClr val="222222"/>
                </a:solidFill>
                <a:effectLst/>
                <a:latin typeface="Lato"/>
              </a:rPr>
              <a:t>registers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Lato"/>
              </a:rPr>
              <a:t> to represent operands is the instruction in </a:t>
            </a:r>
            <a:r>
              <a:rPr lang="en-US" sz="1800" b="1" i="0" dirty="0">
                <a:solidFill>
                  <a:srgbClr val="222222"/>
                </a:solidFill>
                <a:effectLst/>
                <a:latin typeface="Lato"/>
              </a:rPr>
              <a:t>register addressing mode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Lato"/>
              </a:rPr>
              <a:t>.</a:t>
            </a:r>
          </a:p>
          <a:p>
            <a:pPr marL="1234440" marR="0" lvl="2" indent="-320039" algn="just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endParaRPr lang="en-US" sz="1800" b="0" i="0" dirty="0">
              <a:solidFill>
                <a:srgbClr val="222222"/>
              </a:solidFill>
              <a:effectLst/>
              <a:latin typeface="Lato"/>
            </a:endParaRPr>
          </a:p>
          <a:p>
            <a:pPr lvl="1"/>
            <a:r>
              <a:rPr lang="pt-BR" sz="2800" b="1" i="0" dirty="0">
                <a:solidFill>
                  <a:srgbClr val="222222"/>
                </a:solidFill>
                <a:effectLst/>
                <a:latin typeface="Lato"/>
              </a:rPr>
              <a:t>	   Add R4, R3, 		Load R3, R2</a:t>
            </a:r>
          </a:p>
          <a:p>
            <a:pPr marL="1234440" marR="0" lvl="2" indent="-320039" algn="just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endParaRPr sz="28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F8FD6-5D49-4686-A967-7307A2D25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378" y="4263473"/>
            <a:ext cx="5226844" cy="236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6905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28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233" name="Google Shape;1233;p128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34" name="Google Shape;1234;p128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Register mode</a:t>
            </a:r>
            <a:endParaRPr dirty="0"/>
          </a:p>
          <a:p>
            <a:pPr marL="1234440" lvl="2" indent="-320039" algn="just">
              <a:spcBef>
                <a:spcPts val="700"/>
              </a:spcBef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IN" sz="28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Effective address is the location of an operand  of the instruction.  Operand is the data to be accessed.</a:t>
            </a:r>
          </a:p>
          <a:p>
            <a:pPr marL="1234440" lvl="2" indent="-320039" algn="just">
              <a:spcBef>
                <a:spcPts val="700"/>
              </a:spcBef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IN" sz="28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EA=R</a:t>
            </a:r>
          </a:p>
          <a:p>
            <a:pPr marL="1234440" lvl="2" indent="-320039" algn="just">
              <a:spcBef>
                <a:spcPts val="700"/>
              </a:spcBef>
              <a:buClr>
                <a:schemeClr val="accent2"/>
              </a:buClr>
              <a:buSzPts val="1740"/>
              <a:buFont typeface="Noto Sans Symbols"/>
              <a:buChar char="◻"/>
            </a:pPr>
            <a:endParaRPr lang="pt-BR" sz="280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pt-BR" sz="2800" b="1" i="0" dirty="0">
                <a:solidFill>
                  <a:srgbClr val="222222"/>
                </a:solidFill>
                <a:effectLst/>
                <a:latin typeface="Lato"/>
              </a:rPr>
              <a:t>	   Add R4, R3, 		Load R3, R2</a:t>
            </a:r>
          </a:p>
          <a:p>
            <a:pPr marL="1234440" marR="0" lvl="2" indent="-320039" algn="just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endParaRPr sz="28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72338916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29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246" name="Google Shape;1246;p129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47" name="Google Shape;1247;p129"/>
          <p:cNvSpPr txBox="1"/>
          <p:nvPr/>
        </p:nvSpPr>
        <p:spPr>
          <a:xfrm>
            <a:off x="0" y="1600199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Absolute mode(Direct mode)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Lato"/>
              </a:rPr>
              <a:t>The direct addressing mode is also known as </a:t>
            </a:r>
            <a:r>
              <a:rPr lang="en-US" sz="2000" b="1" i="0" dirty="0">
                <a:solidFill>
                  <a:srgbClr val="222222"/>
                </a:solidFill>
                <a:effectLst/>
                <a:latin typeface="Lato"/>
              </a:rPr>
              <a:t>Absolute Addressing mode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Lato"/>
              </a:rPr>
              <a:t>. </a:t>
            </a:r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Lato"/>
              </a:rPr>
              <a:t>Here, the instruction contains the address of the </a:t>
            </a:r>
            <a:r>
              <a:rPr lang="en-US" sz="2000" b="1" i="0" dirty="0">
                <a:solidFill>
                  <a:srgbClr val="222222"/>
                </a:solidFill>
                <a:effectLst/>
                <a:latin typeface="Lato"/>
              </a:rPr>
              <a:t>location in memory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Lato"/>
              </a:rPr>
              <a:t> where the value of the operand is stored</a:t>
            </a:r>
            <a:r>
              <a:rPr lang="en-US" sz="4000" b="0" i="0" dirty="0">
                <a:solidFill>
                  <a:srgbClr val="222222"/>
                </a:solidFill>
                <a:effectLst/>
                <a:latin typeface="Lato"/>
              </a:rPr>
              <a:t>.</a:t>
            </a:r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EA = A</a:t>
            </a:r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pt-BR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 R2, A    </a:t>
            </a:r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pt-BR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Store R2, B</a:t>
            </a:r>
            <a:endParaRPr lang="en-IN"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EE39A-FDF0-4DBF-9570-8A57AF9AB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853" y="3830832"/>
            <a:ext cx="4794318" cy="2798568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30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259" name="Google Shape;1259;p130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60" name="Google Shape;1260;p130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Addressing modes to represent constants</a:t>
            </a:r>
            <a:endParaRPr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3. Immediate mode</a:t>
            </a:r>
            <a:endParaRPr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3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268" name="Google Shape;1268;p131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69" name="Google Shape;1269;p131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Immediate mode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/>
              </a:rPr>
              <a:t>In immediate addressing mode, the value of the operand is 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Lato"/>
              </a:rPr>
              <a:t>explicitly mentioned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Lato"/>
              </a:rPr>
              <a:t> in the instruction. </a:t>
            </a:r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/>
              </a:rPr>
              <a:t>Here, effective address is not required as the operand is explicitly defined in instruction.</a:t>
            </a:r>
            <a:endParaRPr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>
            <a:spLocks noGrp="1"/>
          </p:cNvSpPr>
          <p:nvPr>
            <p:ph type="body" idx="1"/>
          </p:nvPr>
        </p:nvSpPr>
        <p:spPr>
          <a:xfrm>
            <a:off x="0" y="1524000"/>
            <a:ext cx="9144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b="1"/>
              <a:t>Central Processing Unit (CPU) consists of the following features</a:t>
            </a:r>
            <a:endParaRPr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1820"/>
              <a:buChar char="🞑"/>
            </a:pPr>
            <a:r>
              <a:rPr lang="en-US"/>
              <a:t>CPU is considered as the brain of the computer.</a:t>
            </a:r>
            <a:endParaRPr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1820"/>
              <a:buChar char="🞑"/>
            </a:pPr>
            <a:r>
              <a:rPr lang="en-US"/>
              <a:t>CPU performs all types of data processing operations.</a:t>
            </a:r>
            <a:endParaRPr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1820"/>
              <a:buChar char="🞑"/>
            </a:pPr>
            <a:r>
              <a:rPr lang="en-US"/>
              <a:t>It stores data, intermediate results, and instructions (program).</a:t>
            </a:r>
            <a:endParaRPr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1820"/>
              <a:buChar char="🞑"/>
            </a:pPr>
            <a:r>
              <a:rPr lang="en-US"/>
              <a:t>It controls the operation of all parts of the computer.</a:t>
            </a:r>
            <a:endParaRPr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1820"/>
              <a:buChar char="🞑"/>
            </a:pPr>
            <a:r>
              <a:rPr lang="en-US"/>
              <a:t>3 components inside CPU</a:t>
            </a:r>
            <a:endParaRPr/>
          </a:p>
          <a:p>
            <a:pPr marL="914400" lvl="2" indent="-228600" algn="l" rtl="0">
              <a:spcBef>
                <a:spcPts val="500"/>
              </a:spcBef>
              <a:spcAft>
                <a:spcPts val="0"/>
              </a:spcAft>
              <a:buSzPts val="1725"/>
              <a:buChar char="■"/>
            </a:pPr>
            <a:r>
              <a:rPr lang="en-US"/>
              <a:t>Registers</a:t>
            </a:r>
            <a:endParaRPr/>
          </a:p>
          <a:p>
            <a:pPr marL="914400" lvl="2" indent="-228600" algn="l" rtl="0">
              <a:spcBef>
                <a:spcPts val="500"/>
              </a:spcBef>
              <a:spcAft>
                <a:spcPts val="0"/>
              </a:spcAft>
              <a:buSzPts val="1725"/>
              <a:buChar char="■"/>
            </a:pPr>
            <a:r>
              <a:rPr lang="en-US"/>
              <a:t>Control unit</a:t>
            </a:r>
            <a:endParaRPr/>
          </a:p>
          <a:p>
            <a:pPr marL="914400" lvl="2" indent="-228600" algn="l" rtl="0">
              <a:spcBef>
                <a:spcPts val="500"/>
              </a:spcBef>
              <a:spcAft>
                <a:spcPts val="0"/>
              </a:spcAft>
              <a:buSzPts val="1725"/>
              <a:buChar char="■"/>
            </a:pPr>
            <a:r>
              <a:rPr lang="en-US"/>
              <a:t>ALU(Arithmetic Logic Unit)</a:t>
            </a:r>
            <a:endParaRPr/>
          </a:p>
          <a:p>
            <a:pPr marL="640080" lvl="1" indent="-158750" algn="l" rtl="0">
              <a:spcBef>
                <a:spcPts val="550"/>
              </a:spcBef>
              <a:spcAft>
                <a:spcPts val="0"/>
              </a:spcAft>
              <a:buSzPts val="1820"/>
              <a:buNone/>
            </a:pPr>
            <a:endParaRPr/>
          </a:p>
        </p:txBody>
      </p:sp>
      <p:sp>
        <p:nvSpPr>
          <p:cNvPr id="4" name="Google Shape;226;p27"/>
          <p:cNvSpPr txBox="1">
            <a:spLocks/>
          </p:cNvSpPr>
          <p:nvPr/>
        </p:nvSpPr>
        <p:spPr>
          <a:xfrm>
            <a:off x="313898" y="367898"/>
            <a:ext cx="754380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wentieth Century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n-US" dirty="0"/>
              <a:t>Functional Units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3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268" name="Google Shape;1268;p131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69" name="Google Shape;1269;p131"/>
          <p:cNvSpPr txBox="1"/>
          <p:nvPr/>
        </p:nvSpPr>
        <p:spPr>
          <a:xfrm>
            <a:off x="0" y="1600199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Immediate mode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/>
              </a:rPr>
              <a:t>The Add instruction, adds 100 to R2’s content . </a:t>
            </a:r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/>
              </a:rPr>
              <a:t>The # sign in front of the value indicates the immediate value to be operated. </a:t>
            </a:r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/>
              </a:rPr>
              <a:t>If a value does not have # sign in front of it then it is the address of a memory location.</a:t>
            </a:r>
            <a:endParaRPr lang="en-US" sz="2400" dirty="0"/>
          </a:p>
        </p:txBody>
      </p:sp>
      <p:sp>
        <p:nvSpPr>
          <p:cNvPr id="1270" name="Google Shape;1270;p131"/>
          <p:cNvSpPr/>
          <p:nvPr/>
        </p:nvSpPr>
        <p:spPr>
          <a:xfrm>
            <a:off x="1251017" y="4349621"/>
            <a:ext cx="34290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i="0" dirty="0">
                <a:solidFill>
                  <a:srgbClr val="222222"/>
                </a:solidFill>
                <a:effectLst/>
                <a:latin typeface="Lato"/>
              </a:rPr>
              <a:t>Add #100, R2</a:t>
            </a:r>
            <a:endParaRPr sz="3200" dirty="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10064608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3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268" name="Google Shape;1268;p131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69" name="Google Shape;1269;p131"/>
          <p:cNvSpPr txBox="1"/>
          <p:nvPr/>
        </p:nvSpPr>
        <p:spPr>
          <a:xfrm>
            <a:off x="-97256" y="1600199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Immediate mode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/>
              </a:rPr>
              <a:t>Store considers the immediate value 100H as address as it does not have # sign in front of it. </a:t>
            </a:r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/>
              </a:rPr>
              <a:t>The Store instruction stores the content of R2 at memory location 100H. </a:t>
            </a:r>
            <a:endParaRPr lang="en-US" sz="2400" dirty="0"/>
          </a:p>
        </p:txBody>
      </p:sp>
      <p:sp>
        <p:nvSpPr>
          <p:cNvPr id="1270" name="Google Shape;1270;p131"/>
          <p:cNvSpPr/>
          <p:nvPr/>
        </p:nvSpPr>
        <p:spPr>
          <a:xfrm>
            <a:off x="1143000" y="3858515"/>
            <a:ext cx="34290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dirty="0">
                <a:solidFill>
                  <a:srgbClr val="222222"/>
                </a:solidFill>
                <a:effectLst/>
                <a:latin typeface="Lato"/>
              </a:rPr>
              <a:t>Store R2,100H </a:t>
            </a:r>
            <a:endParaRPr lang="en-IN" sz="2400" dirty="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97A101-7B8A-4A78-947E-98E3C0F29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966" y="4497355"/>
            <a:ext cx="4718778" cy="23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104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32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279" name="Google Shape;1279;p132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80" name="Google Shape;1280;p132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Example :  A= B+6</a:t>
            </a: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81" name="Google Shape;1281;p132"/>
          <p:cNvSpPr/>
          <p:nvPr/>
        </p:nvSpPr>
        <p:spPr>
          <a:xfrm>
            <a:off x="228600" y="2286000"/>
            <a:ext cx="3429000" cy="2590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Move 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 , R1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   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#6 , R1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Move 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R1, 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1282" name="Google Shape;1282;p132"/>
          <p:cNvGraphicFramePr/>
          <p:nvPr/>
        </p:nvGraphicFramePr>
        <p:xfrm>
          <a:off x="3886200" y="2743200"/>
          <a:ext cx="1905000" cy="259595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Processor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R1 =5 + 6 =11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83" name="Google Shape;1283;p132"/>
          <p:cNvGraphicFramePr/>
          <p:nvPr/>
        </p:nvGraphicFramePr>
        <p:xfrm>
          <a:off x="5943600" y="2819400"/>
          <a:ext cx="2667000" cy="257050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Memory address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Memory location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84" name="Google Shape;1284;p132"/>
          <p:cNvCxnSpPr/>
          <p:nvPr/>
        </p:nvCxnSpPr>
        <p:spPr>
          <a:xfrm rot="10800000">
            <a:off x="4648200" y="3352800"/>
            <a:ext cx="2819400" cy="838200"/>
          </a:xfrm>
          <a:prstGeom prst="straightConnector1">
            <a:avLst/>
          </a:prstGeom>
          <a:noFill/>
          <a:ln w="100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285" name="Google Shape;1285;p132"/>
          <p:cNvCxnSpPr/>
          <p:nvPr/>
        </p:nvCxnSpPr>
        <p:spPr>
          <a:xfrm>
            <a:off x="5562600" y="3352800"/>
            <a:ext cx="1981200" cy="304800"/>
          </a:xfrm>
          <a:prstGeom prst="straightConnector1">
            <a:avLst/>
          </a:prstGeom>
          <a:noFill/>
          <a:ln w="22225" cap="flat" cmpd="sng">
            <a:solidFill>
              <a:srgbClr val="00B05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33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293" name="Google Shape;1293;p133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94" name="Google Shape;1294;p133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Addressing modes to Indirection and Pointers </a:t>
            </a:r>
            <a:endParaRPr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4. Indirect mode</a:t>
            </a:r>
            <a:endParaRPr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34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302" name="Google Shape;1302;p134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03" name="Google Shape;1303;p134"/>
          <p:cNvSpPr txBox="1"/>
          <p:nvPr/>
        </p:nvSpPr>
        <p:spPr>
          <a:xfrm>
            <a:off x="0" y="1600200"/>
            <a:ext cx="876604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1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Indirect mode</a:t>
            </a:r>
          </a:p>
          <a:p>
            <a:pPr marL="777240" marR="0" lvl="1" indent="-32004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8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processor register is used to hold the address of a memory location where the operand is placed. </a:t>
            </a:r>
          </a:p>
          <a:p>
            <a:pPr marL="777240" marR="0" lvl="1" indent="-32004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8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higher-level language, it is referred to as pointers.</a:t>
            </a:r>
          </a:p>
          <a:p>
            <a:pPr marL="777240" marR="0" lvl="1" indent="-32004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8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indirect mode is denoted by placing the register inside the parenthesis.</a:t>
            </a:r>
          </a:p>
          <a:p>
            <a:pPr marL="777240" marR="0" lvl="1" indent="-32004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8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Here the effective address is the content of memory location present in the register.</a:t>
            </a:r>
          </a:p>
          <a:p>
            <a:pPr marL="457200" marR="0" lvl="1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</a:pPr>
            <a:r>
              <a:rPr lang="en-US" sz="2400" dirty="0">
                <a:solidFill>
                  <a:srgbClr val="222222"/>
                </a:solidFill>
                <a:latin typeface="Lato"/>
              </a:rPr>
              <a:t>    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Lato"/>
              </a:rPr>
              <a:t>EA=(R)</a:t>
            </a:r>
          </a:p>
          <a:p>
            <a:pPr marL="777240" marR="0" lvl="1" indent="-32004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endParaRPr lang="en-US" sz="2400" b="0" i="0" dirty="0">
              <a:solidFill>
                <a:srgbClr val="222222"/>
              </a:solidFill>
              <a:effectLst/>
              <a:latin typeface="Lato"/>
            </a:endParaRPr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3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311" name="Google Shape;1311;p135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12" name="Google Shape;1312;p135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Example to execute Add instruction     </a:t>
            </a:r>
            <a:r>
              <a:rPr lang="en-US" sz="2800" b="0" i="0" u="none" strike="noStrike" cap="non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Sum =5+3; </a:t>
            </a:r>
            <a:endParaRPr sz="2800" b="0" i="0" u="none" strike="noStrike" cap="none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313" name="Google Shape;1313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599" y="2209800"/>
            <a:ext cx="3093397" cy="4051042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135"/>
          <p:cNvSpPr/>
          <p:nvPr/>
        </p:nvSpPr>
        <p:spPr>
          <a:xfrm>
            <a:off x="914400" y="2286000"/>
            <a:ext cx="34290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 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(R1) , R0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1315" name="Google Shape;1315;p135"/>
          <p:cNvGraphicFramePr/>
          <p:nvPr/>
        </p:nvGraphicFramePr>
        <p:xfrm>
          <a:off x="0" y="3200400"/>
          <a:ext cx="1905000" cy="259595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Processor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R1 = B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R0 = 3 + 5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16" name="Google Shape;1316;p135"/>
          <p:cNvGraphicFramePr/>
          <p:nvPr/>
        </p:nvGraphicFramePr>
        <p:xfrm>
          <a:off x="2590800" y="3200400"/>
          <a:ext cx="3124200" cy="257050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Memory address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Memory location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Add (R1), R0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17" name="Google Shape;1317;p135"/>
          <p:cNvCxnSpPr/>
          <p:nvPr/>
        </p:nvCxnSpPr>
        <p:spPr>
          <a:xfrm rot="10800000">
            <a:off x="1600200" y="3657600"/>
            <a:ext cx="2971800" cy="381000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18" name="Google Shape;1318;p135"/>
          <p:cNvCxnSpPr/>
          <p:nvPr/>
        </p:nvCxnSpPr>
        <p:spPr>
          <a:xfrm>
            <a:off x="1219200" y="3810000"/>
            <a:ext cx="1676400" cy="144780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319" name="Google Shape;1319;p135"/>
          <p:cNvSpPr/>
          <p:nvPr/>
        </p:nvSpPr>
        <p:spPr>
          <a:xfrm>
            <a:off x="1266092" y="4770596"/>
            <a:ext cx="3376246" cy="1784949"/>
          </a:xfrm>
          <a:custGeom>
            <a:avLst/>
            <a:gdLst/>
            <a:ahLst/>
            <a:cxnLst/>
            <a:rect l="l" t="t" r="r" b="b"/>
            <a:pathLst>
              <a:path w="3376246" h="1784949" extrusionOk="0">
                <a:moveTo>
                  <a:pt x="3376246" y="561059"/>
                </a:moveTo>
                <a:cubicBezTo>
                  <a:pt x="3364829" y="652399"/>
                  <a:pt x="3368767" y="657578"/>
                  <a:pt x="3348111" y="729872"/>
                </a:cubicBezTo>
                <a:cubicBezTo>
                  <a:pt x="3344037" y="744130"/>
                  <a:pt x="3340179" y="758575"/>
                  <a:pt x="3334043" y="772075"/>
                </a:cubicBezTo>
                <a:cubicBezTo>
                  <a:pt x="3316688" y="810257"/>
                  <a:pt x="3307430" y="854959"/>
                  <a:pt x="3277773" y="884616"/>
                </a:cubicBezTo>
                <a:cubicBezTo>
                  <a:pt x="3108397" y="1053992"/>
                  <a:pt x="3344523" y="812349"/>
                  <a:pt x="3207434" y="969022"/>
                </a:cubicBezTo>
                <a:cubicBezTo>
                  <a:pt x="3185599" y="993976"/>
                  <a:pt x="3155489" y="1011772"/>
                  <a:pt x="3137096" y="1039361"/>
                </a:cubicBezTo>
                <a:cubicBezTo>
                  <a:pt x="3099581" y="1095632"/>
                  <a:pt x="3123028" y="1072186"/>
                  <a:pt x="3066757" y="1109699"/>
                </a:cubicBezTo>
                <a:cubicBezTo>
                  <a:pt x="3041210" y="1148020"/>
                  <a:pt x="3009431" y="1201667"/>
                  <a:pt x="2968283" y="1222241"/>
                </a:cubicBezTo>
                <a:cubicBezTo>
                  <a:pt x="2929769" y="1241498"/>
                  <a:pt x="2902953" y="1251998"/>
                  <a:pt x="2869810" y="1278512"/>
                </a:cubicBezTo>
                <a:cubicBezTo>
                  <a:pt x="2859453" y="1286797"/>
                  <a:pt x="2852285" y="1298689"/>
                  <a:pt x="2841674" y="1306647"/>
                </a:cubicBezTo>
                <a:cubicBezTo>
                  <a:pt x="2814622" y="1326936"/>
                  <a:pt x="2781178" y="1339008"/>
                  <a:pt x="2757268" y="1362918"/>
                </a:cubicBezTo>
                <a:cubicBezTo>
                  <a:pt x="2720855" y="1399331"/>
                  <a:pt x="2681137" y="1444567"/>
                  <a:pt x="2630659" y="1461392"/>
                </a:cubicBezTo>
                <a:lnTo>
                  <a:pt x="2588456" y="1475459"/>
                </a:lnTo>
                <a:cubicBezTo>
                  <a:pt x="2508453" y="1555462"/>
                  <a:pt x="2585486" y="1491012"/>
                  <a:pt x="2504050" y="1531730"/>
                </a:cubicBezTo>
                <a:cubicBezTo>
                  <a:pt x="2488927" y="1539291"/>
                  <a:pt x="2476526" y="1551477"/>
                  <a:pt x="2461846" y="1559866"/>
                </a:cubicBezTo>
                <a:cubicBezTo>
                  <a:pt x="2413174" y="1587679"/>
                  <a:pt x="2410719" y="1586287"/>
                  <a:pt x="2363373" y="1602069"/>
                </a:cubicBezTo>
                <a:cubicBezTo>
                  <a:pt x="2305384" y="1660056"/>
                  <a:pt x="2371580" y="1604267"/>
                  <a:pt x="2264899" y="1644272"/>
                </a:cubicBezTo>
                <a:cubicBezTo>
                  <a:pt x="2249068" y="1650209"/>
                  <a:pt x="2238394" y="1666128"/>
                  <a:pt x="2222696" y="1672407"/>
                </a:cubicBezTo>
                <a:cubicBezTo>
                  <a:pt x="2190999" y="1685085"/>
                  <a:pt x="2156920" y="1690733"/>
                  <a:pt x="2124222" y="1700542"/>
                </a:cubicBezTo>
                <a:cubicBezTo>
                  <a:pt x="2110019" y="1704803"/>
                  <a:pt x="2096405" y="1711013"/>
                  <a:pt x="2082019" y="1714610"/>
                </a:cubicBezTo>
                <a:cubicBezTo>
                  <a:pt x="2058822" y="1720409"/>
                  <a:pt x="2034877" y="1722879"/>
                  <a:pt x="2011680" y="1728678"/>
                </a:cubicBezTo>
                <a:cubicBezTo>
                  <a:pt x="1997294" y="1732275"/>
                  <a:pt x="1983735" y="1738672"/>
                  <a:pt x="1969477" y="1742746"/>
                </a:cubicBezTo>
                <a:cubicBezTo>
                  <a:pt x="1950887" y="1748057"/>
                  <a:pt x="1931796" y="1751502"/>
                  <a:pt x="1913206" y="1756813"/>
                </a:cubicBezTo>
                <a:cubicBezTo>
                  <a:pt x="1898948" y="1760887"/>
                  <a:pt x="1885659" y="1768626"/>
                  <a:pt x="1871003" y="1770881"/>
                </a:cubicBezTo>
                <a:cubicBezTo>
                  <a:pt x="1824425" y="1778047"/>
                  <a:pt x="1777218" y="1780260"/>
                  <a:pt x="1730326" y="1784949"/>
                </a:cubicBezTo>
                <a:cubicBezTo>
                  <a:pt x="1594338" y="1780260"/>
                  <a:pt x="1458182" y="1779113"/>
                  <a:pt x="1322363" y="1770881"/>
                </a:cubicBezTo>
                <a:cubicBezTo>
                  <a:pt x="1303064" y="1769711"/>
                  <a:pt x="1285115" y="1760272"/>
                  <a:pt x="1266093" y="1756813"/>
                </a:cubicBezTo>
                <a:cubicBezTo>
                  <a:pt x="1233470" y="1750882"/>
                  <a:pt x="1200444" y="1747435"/>
                  <a:pt x="1167619" y="1742746"/>
                </a:cubicBezTo>
                <a:cubicBezTo>
                  <a:pt x="1153551" y="1738057"/>
                  <a:pt x="1139674" y="1732752"/>
                  <a:pt x="1125416" y="1728678"/>
                </a:cubicBezTo>
                <a:cubicBezTo>
                  <a:pt x="1106826" y="1723366"/>
                  <a:pt x="1087664" y="1720166"/>
                  <a:pt x="1069145" y="1714610"/>
                </a:cubicBezTo>
                <a:cubicBezTo>
                  <a:pt x="1040739" y="1706088"/>
                  <a:pt x="984739" y="1686475"/>
                  <a:pt x="984739" y="1686475"/>
                </a:cubicBezTo>
                <a:cubicBezTo>
                  <a:pt x="955790" y="1657526"/>
                  <a:pt x="939345" y="1638429"/>
                  <a:pt x="900333" y="1616136"/>
                </a:cubicBezTo>
                <a:cubicBezTo>
                  <a:pt x="887458" y="1608779"/>
                  <a:pt x="872198" y="1606758"/>
                  <a:pt x="858130" y="1602069"/>
                </a:cubicBezTo>
                <a:cubicBezTo>
                  <a:pt x="844062" y="1592690"/>
                  <a:pt x="828915" y="1584757"/>
                  <a:pt x="815926" y="1573933"/>
                </a:cubicBezTo>
                <a:cubicBezTo>
                  <a:pt x="800642" y="1561197"/>
                  <a:pt x="789912" y="1543294"/>
                  <a:pt x="773723" y="1531730"/>
                </a:cubicBezTo>
                <a:cubicBezTo>
                  <a:pt x="756659" y="1519541"/>
                  <a:pt x="736210" y="1512973"/>
                  <a:pt x="717453" y="1503595"/>
                </a:cubicBezTo>
                <a:cubicBezTo>
                  <a:pt x="633047" y="1391053"/>
                  <a:pt x="722142" y="1498906"/>
                  <a:pt x="618979" y="1405121"/>
                </a:cubicBezTo>
                <a:cubicBezTo>
                  <a:pt x="584630" y="1373895"/>
                  <a:pt x="546255" y="1345272"/>
                  <a:pt x="520505" y="1306647"/>
                </a:cubicBezTo>
                <a:cubicBezTo>
                  <a:pt x="482992" y="1250376"/>
                  <a:pt x="506438" y="1273822"/>
                  <a:pt x="450166" y="1236309"/>
                </a:cubicBezTo>
                <a:cubicBezTo>
                  <a:pt x="440788" y="1222241"/>
                  <a:pt x="428898" y="1209556"/>
                  <a:pt x="422031" y="1194106"/>
                </a:cubicBezTo>
                <a:cubicBezTo>
                  <a:pt x="409986" y="1167005"/>
                  <a:pt x="410347" y="1134375"/>
                  <a:pt x="393896" y="1109699"/>
                </a:cubicBezTo>
                <a:lnTo>
                  <a:pt x="365760" y="1067496"/>
                </a:lnTo>
                <a:cubicBezTo>
                  <a:pt x="327183" y="836021"/>
                  <a:pt x="385526" y="1203171"/>
                  <a:pt x="337625" y="772075"/>
                </a:cubicBezTo>
                <a:cubicBezTo>
                  <a:pt x="335987" y="757337"/>
                  <a:pt x="327631" y="744130"/>
                  <a:pt x="323557" y="729872"/>
                </a:cubicBezTo>
                <a:cubicBezTo>
                  <a:pt x="318246" y="711282"/>
                  <a:pt x="313684" y="692475"/>
                  <a:pt x="309490" y="673601"/>
                </a:cubicBezTo>
                <a:cubicBezTo>
                  <a:pt x="300682" y="633963"/>
                  <a:pt x="289245" y="551795"/>
                  <a:pt x="267286" y="518856"/>
                </a:cubicBezTo>
                <a:lnTo>
                  <a:pt x="239151" y="476653"/>
                </a:lnTo>
                <a:cubicBezTo>
                  <a:pt x="229773" y="439139"/>
                  <a:pt x="223244" y="400796"/>
                  <a:pt x="211016" y="364112"/>
                </a:cubicBezTo>
                <a:cubicBezTo>
                  <a:pt x="206327" y="350044"/>
                  <a:pt x="200545" y="336295"/>
                  <a:pt x="196948" y="321909"/>
                </a:cubicBezTo>
                <a:cubicBezTo>
                  <a:pt x="183233" y="267050"/>
                  <a:pt x="176754" y="208685"/>
                  <a:pt x="168813" y="153096"/>
                </a:cubicBezTo>
                <a:cubicBezTo>
                  <a:pt x="173502" y="106204"/>
                  <a:pt x="166333" y="56545"/>
                  <a:pt x="182880" y="12419"/>
                </a:cubicBezTo>
                <a:cubicBezTo>
                  <a:pt x="187537" y="0"/>
                  <a:pt x="203058" y="29944"/>
                  <a:pt x="211016" y="40555"/>
                </a:cubicBezTo>
                <a:cubicBezTo>
                  <a:pt x="231305" y="67607"/>
                  <a:pt x="299365" y="135654"/>
                  <a:pt x="267286" y="124961"/>
                </a:cubicBezTo>
                <a:lnTo>
                  <a:pt x="225083" y="110893"/>
                </a:lnTo>
                <a:cubicBezTo>
                  <a:pt x="219521" y="94205"/>
                  <a:pt x="210143" y="45099"/>
                  <a:pt x="182880" y="40555"/>
                </a:cubicBezTo>
                <a:cubicBezTo>
                  <a:pt x="163809" y="37376"/>
                  <a:pt x="145367" y="49933"/>
                  <a:pt x="126610" y="54622"/>
                </a:cubicBezTo>
                <a:lnTo>
                  <a:pt x="42203" y="110893"/>
                </a:lnTo>
                <a:lnTo>
                  <a:pt x="0" y="139029"/>
                </a:lnTo>
                <a:lnTo>
                  <a:pt x="42203" y="110893"/>
                </a:lnTo>
                <a:cubicBezTo>
                  <a:pt x="56271" y="101515"/>
                  <a:pt x="72451" y="94713"/>
                  <a:pt x="84406" y="82758"/>
                </a:cubicBezTo>
                <a:lnTo>
                  <a:pt x="112542" y="54622"/>
                </a:lnTo>
              </a:path>
            </a:pathLst>
          </a:cu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3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327" name="Google Shape;1327;p136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28" name="Google Shape;1328;p136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Example to execute Add instruction        </a:t>
            </a:r>
            <a:r>
              <a:rPr lang="en-US" sz="2800" b="0" i="0" u="none" strike="noStrike" cap="non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Sum =5+3; </a:t>
            </a:r>
            <a:endParaRPr sz="2800" b="0" i="0" u="none" strike="noStrike" cap="none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29" name="Google Shape;1329;p136"/>
          <p:cNvSpPr/>
          <p:nvPr/>
        </p:nvSpPr>
        <p:spPr>
          <a:xfrm>
            <a:off x="914400" y="2286000"/>
            <a:ext cx="34290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 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(A) , R0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1330" name="Google Shape;1330;p136"/>
          <p:cNvGraphicFramePr/>
          <p:nvPr/>
        </p:nvGraphicFramePr>
        <p:xfrm>
          <a:off x="0" y="3200400"/>
          <a:ext cx="1905000" cy="259595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Processor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R0 = 3 + 5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31" name="Google Shape;1331;p136"/>
          <p:cNvGraphicFramePr/>
          <p:nvPr/>
        </p:nvGraphicFramePr>
        <p:xfrm>
          <a:off x="2590800" y="3200400"/>
          <a:ext cx="3124200" cy="257050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Memory address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Memory location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Add (A), R0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32" name="Google Shape;1332;p136"/>
          <p:cNvSpPr/>
          <p:nvPr/>
        </p:nvSpPr>
        <p:spPr>
          <a:xfrm>
            <a:off x="1266092" y="4770596"/>
            <a:ext cx="3376246" cy="1784949"/>
          </a:xfrm>
          <a:custGeom>
            <a:avLst/>
            <a:gdLst/>
            <a:ahLst/>
            <a:cxnLst/>
            <a:rect l="l" t="t" r="r" b="b"/>
            <a:pathLst>
              <a:path w="3376246" h="1784949" extrusionOk="0">
                <a:moveTo>
                  <a:pt x="3376246" y="561059"/>
                </a:moveTo>
                <a:cubicBezTo>
                  <a:pt x="3364829" y="652399"/>
                  <a:pt x="3368767" y="657578"/>
                  <a:pt x="3348111" y="729872"/>
                </a:cubicBezTo>
                <a:cubicBezTo>
                  <a:pt x="3344037" y="744130"/>
                  <a:pt x="3340179" y="758575"/>
                  <a:pt x="3334043" y="772075"/>
                </a:cubicBezTo>
                <a:cubicBezTo>
                  <a:pt x="3316688" y="810257"/>
                  <a:pt x="3307430" y="854959"/>
                  <a:pt x="3277773" y="884616"/>
                </a:cubicBezTo>
                <a:cubicBezTo>
                  <a:pt x="3108397" y="1053992"/>
                  <a:pt x="3344523" y="812349"/>
                  <a:pt x="3207434" y="969022"/>
                </a:cubicBezTo>
                <a:cubicBezTo>
                  <a:pt x="3185599" y="993976"/>
                  <a:pt x="3155489" y="1011772"/>
                  <a:pt x="3137096" y="1039361"/>
                </a:cubicBezTo>
                <a:cubicBezTo>
                  <a:pt x="3099581" y="1095632"/>
                  <a:pt x="3123028" y="1072186"/>
                  <a:pt x="3066757" y="1109699"/>
                </a:cubicBezTo>
                <a:cubicBezTo>
                  <a:pt x="3041210" y="1148020"/>
                  <a:pt x="3009431" y="1201667"/>
                  <a:pt x="2968283" y="1222241"/>
                </a:cubicBezTo>
                <a:cubicBezTo>
                  <a:pt x="2929769" y="1241498"/>
                  <a:pt x="2902953" y="1251998"/>
                  <a:pt x="2869810" y="1278512"/>
                </a:cubicBezTo>
                <a:cubicBezTo>
                  <a:pt x="2859453" y="1286797"/>
                  <a:pt x="2852285" y="1298689"/>
                  <a:pt x="2841674" y="1306647"/>
                </a:cubicBezTo>
                <a:cubicBezTo>
                  <a:pt x="2814622" y="1326936"/>
                  <a:pt x="2781178" y="1339008"/>
                  <a:pt x="2757268" y="1362918"/>
                </a:cubicBezTo>
                <a:cubicBezTo>
                  <a:pt x="2720855" y="1399331"/>
                  <a:pt x="2681137" y="1444567"/>
                  <a:pt x="2630659" y="1461392"/>
                </a:cubicBezTo>
                <a:lnTo>
                  <a:pt x="2588456" y="1475459"/>
                </a:lnTo>
                <a:cubicBezTo>
                  <a:pt x="2508453" y="1555462"/>
                  <a:pt x="2585486" y="1491012"/>
                  <a:pt x="2504050" y="1531730"/>
                </a:cubicBezTo>
                <a:cubicBezTo>
                  <a:pt x="2488927" y="1539291"/>
                  <a:pt x="2476526" y="1551477"/>
                  <a:pt x="2461846" y="1559866"/>
                </a:cubicBezTo>
                <a:cubicBezTo>
                  <a:pt x="2413174" y="1587679"/>
                  <a:pt x="2410719" y="1586287"/>
                  <a:pt x="2363373" y="1602069"/>
                </a:cubicBezTo>
                <a:cubicBezTo>
                  <a:pt x="2305384" y="1660056"/>
                  <a:pt x="2371580" y="1604267"/>
                  <a:pt x="2264899" y="1644272"/>
                </a:cubicBezTo>
                <a:cubicBezTo>
                  <a:pt x="2249068" y="1650209"/>
                  <a:pt x="2238394" y="1666128"/>
                  <a:pt x="2222696" y="1672407"/>
                </a:cubicBezTo>
                <a:cubicBezTo>
                  <a:pt x="2190999" y="1685085"/>
                  <a:pt x="2156920" y="1690733"/>
                  <a:pt x="2124222" y="1700542"/>
                </a:cubicBezTo>
                <a:cubicBezTo>
                  <a:pt x="2110019" y="1704803"/>
                  <a:pt x="2096405" y="1711013"/>
                  <a:pt x="2082019" y="1714610"/>
                </a:cubicBezTo>
                <a:cubicBezTo>
                  <a:pt x="2058822" y="1720409"/>
                  <a:pt x="2034877" y="1722879"/>
                  <a:pt x="2011680" y="1728678"/>
                </a:cubicBezTo>
                <a:cubicBezTo>
                  <a:pt x="1997294" y="1732275"/>
                  <a:pt x="1983735" y="1738672"/>
                  <a:pt x="1969477" y="1742746"/>
                </a:cubicBezTo>
                <a:cubicBezTo>
                  <a:pt x="1950887" y="1748057"/>
                  <a:pt x="1931796" y="1751502"/>
                  <a:pt x="1913206" y="1756813"/>
                </a:cubicBezTo>
                <a:cubicBezTo>
                  <a:pt x="1898948" y="1760887"/>
                  <a:pt x="1885659" y="1768626"/>
                  <a:pt x="1871003" y="1770881"/>
                </a:cubicBezTo>
                <a:cubicBezTo>
                  <a:pt x="1824425" y="1778047"/>
                  <a:pt x="1777218" y="1780260"/>
                  <a:pt x="1730326" y="1784949"/>
                </a:cubicBezTo>
                <a:cubicBezTo>
                  <a:pt x="1594338" y="1780260"/>
                  <a:pt x="1458182" y="1779113"/>
                  <a:pt x="1322363" y="1770881"/>
                </a:cubicBezTo>
                <a:cubicBezTo>
                  <a:pt x="1303064" y="1769711"/>
                  <a:pt x="1285115" y="1760272"/>
                  <a:pt x="1266093" y="1756813"/>
                </a:cubicBezTo>
                <a:cubicBezTo>
                  <a:pt x="1233470" y="1750882"/>
                  <a:pt x="1200444" y="1747435"/>
                  <a:pt x="1167619" y="1742746"/>
                </a:cubicBezTo>
                <a:cubicBezTo>
                  <a:pt x="1153551" y="1738057"/>
                  <a:pt x="1139674" y="1732752"/>
                  <a:pt x="1125416" y="1728678"/>
                </a:cubicBezTo>
                <a:cubicBezTo>
                  <a:pt x="1106826" y="1723366"/>
                  <a:pt x="1087664" y="1720166"/>
                  <a:pt x="1069145" y="1714610"/>
                </a:cubicBezTo>
                <a:cubicBezTo>
                  <a:pt x="1040739" y="1706088"/>
                  <a:pt x="984739" y="1686475"/>
                  <a:pt x="984739" y="1686475"/>
                </a:cubicBezTo>
                <a:cubicBezTo>
                  <a:pt x="955790" y="1657526"/>
                  <a:pt x="939345" y="1638429"/>
                  <a:pt x="900333" y="1616136"/>
                </a:cubicBezTo>
                <a:cubicBezTo>
                  <a:pt x="887458" y="1608779"/>
                  <a:pt x="872198" y="1606758"/>
                  <a:pt x="858130" y="1602069"/>
                </a:cubicBezTo>
                <a:cubicBezTo>
                  <a:pt x="844062" y="1592690"/>
                  <a:pt x="828915" y="1584757"/>
                  <a:pt x="815926" y="1573933"/>
                </a:cubicBezTo>
                <a:cubicBezTo>
                  <a:pt x="800642" y="1561197"/>
                  <a:pt x="789912" y="1543294"/>
                  <a:pt x="773723" y="1531730"/>
                </a:cubicBezTo>
                <a:cubicBezTo>
                  <a:pt x="756659" y="1519541"/>
                  <a:pt x="736210" y="1512973"/>
                  <a:pt x="717453" y="1503595"/>
                </a:cubicBezTo>
                <a:cubicBezTo>
                  <a:pt x="633047" y="1391053"/>
                  <a:pt x="722142" y="1498906"/>
                  <a:pt x="618979" y="1405121"/>
                </a:cubicBezTo>
                <a:cubicBezTo>
                  <a:pt x="584630" y="1373895"/>
                  <a:pt x="546255" y="1345272"/>
                  <a:pt x="520505" y="1306647"/>
                </a:cubicBezTo>
                <a:cubicBezTo>
                  <a:pt x="482992" y="1250376"/>
                  <a:pt x="506438" y="1273822"/>
                  <a:pt x="450166" y="1236309"/>
                </a:cubicBezTo>
                <a:cubicBezTo>
                  <a:pt x="440788" y="1222241"/>
                  <a:pt x="428898" y="1209556"/>
                  <a:pt x="422031" y="1194106"/>
                </a:cubicBezTo>
                <a:cubicBezTo>
                  <a:pt x="409986" y="1167005"/>
                  <a:pt x="410347" y="1134375"/>
                  <a:pt x="393896" y="1109699"/>
                </a:cubicBezTo>
                <a:lnTo>
                  <a:pt x="365760" y="1067496"/>
                </a:lnTo>
                <a:cubicBezTo>
                  <a:pt x="327183" y="836021"/>
                  <a:pt x="385526" y="1203171"/>
                  <a:pt x="337625" y="772075"/>
                </a:cubicBezTo>
                <a:cubicBezTo>
                  <a:pt x="335987" y="757337"/>
                  <a:pt x="327631" y="744130"/>
                  <a:pt x="323557" y="729872"/>
                </a:cubicBezTo>
                <a:cubicBezTo>
                  <a:pt x="318246" y="711282"/>
                  <a:pt x="313684" y="692475"/>
                  <a:pt x="309490" y="673601"/>
                </a:cubicBezTo>
                <a:cubicBezTo>
                  <a:pt x="300682" y="633963"/>
                  <a:pt x="289245" y="551795"/>
                  <a:pt x="267286" y="518856"/>
                </a:cubicBezTo>
                <a:lnTo>
                  <a:pt x="239151" y="476653"/>
                </a:lnTo>
                <a:cubicBezTo>
                  <a:pt x="229773" y="439139"/>
                  <a:pt x="223244" y="400796"/>
                  <a:pt x="211016" y="364112"/>
                </a:cubicBezTo>
                <a:cubicBezTo>
                  <a:pt x="206327" y="350044"/>
                  <a:pt x="200545" y="336295"/>
                  <a:pt x="196948" y="321909"/>
                </a:cubicBezTo>
                <a:cubicBezTo>
                  <a:pt x="183233" y="267050"/>
                  <a:pt x="176754" y="208685"/>
                  <a:pt x="168813" y="153096"/>
                </a:cubicBezTo>
                <a:cubicBezTo>
                  <a:pt x="173502" y="106204"/>
                  <a:pt x="166333" y="56545"/>
                  <a:pt x="182880" y="12419"/>
                </a:cubicBezTo>
                <a:cubicBezTo>
                  <a:pt x="187537" y="0"/>
                  <a:pt x="203058" y="29944"/>
                  <a:pt x="211016" y="40555"/>
                </a:cubicBezTo>
                <a:cubicBezTo>
                  <a:pt x="231305" y="67607"/>
                  <a:pt x="299365" y="135654"/>
                  <a:pt x="267286" y="124961"/>
                </a:cubicBezTo>
                <a:lnTo>
                  <a:pt x="225083" y="110893"/>
                </a:lnTo>
                <a:cubicBezTo>
                  <a:pt x="219521" y="94205"/>
                  <a:pt x="210143" y="45099"/>
                  <a:pt x="182880" y="40555"/>
                </a:cubicBezTo>
                <a:cubicBezTo>
                  <a:pt x="163809" y="37376"/>
                  <a:pt x="145367" y="49933"/>
                  <a:pt x="126610" y="54622"/>
                </a:cubicBezTo>
                <a:lnTo>
                  <a:pt x="42203" y="110893"/>
                </a:lnTo>
                <a:lnTo>
                  <a:pt x="0" y="139029"/>
                </a:lnTo>
                <a:lnTo>
                  <a:pt x="42203" y="110893"/>
                </a:lnTo>
                <a:cubicBezTo>
                  <a:pt x="56271" y="101515"/>
                  <a:pt x="72451" y="94713"/>
                  <a:pt x="84406" y="82758"/>
                </a:cubicBezTo>
                <a:lnTo>
                  <a:pt x="112542" y="54622"/>
                </a:lnTo>
              </a:path>
            </a:pathLst>
          </a:cu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333" name="Google Shape;1333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8430" y="2286001"/>
            <a:ext cx="323557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36"/>
          <p:cNvSpPr/>
          <p:nvPr/>
        </p:nvSpPr>
        <p:spPr>
          <a:xfrm>
            <a:off x="2236763" y="3727938"/>
            <a:ext cx="2447779" cy="886265"/>
          </a:xfrm>
          <a:custGeom>
            <a:avLst/>
            <a:gdLst/>
            <a:ahLst/>
            <a:cxnLst/>
            <a:rect l="l" t="t" r="r" b="b"/>
            <a:pathLst>
              <a:path w="2447779" h="886265" extrusionOk="0">
                <a:moveTo>
                  <a:pt x="2447779" y="267287"/>
                </a:moveTo>
                <a:cubicBezTo>
                  <a:pt x="2404928" y="203011"/>
                  <a:pt x="2431600" y="237042"/>
                  <a:pt x="2363372" y="168813"/>
                </a:cubicBezTo>
                <a:cubicBezTo>
                  <a:pt x="2332560" y="138001"/>
                  <a:pt x="2334445" y="136205"/>
                  <a:pt x="2293034" y="112542"/>
                </a:cubicBezTo>
                <a:cubicBezTo>
                  <a:pt x="2274826" y="102138"/>
                  <a:pt x="2256927" y="90168"/>
                  <a:pt x="2236763" y="84407"/>
                </a:cubicBezTo>
                <a:cubicBezTo>
                  <a:pt x="2229301" y="82275"/>
                  <a:pt x="2047116" y="45285"/>
                  <a:pt x="2011680" y="42204"/>
                </a:cubicBezTo>
                <a:cubicBezTo>
                  <a:pt x="1932125" y="35286"/>
                  <a:pt x="1852246" y="32825"/>
                  <a:pt x="1772529" y="28136"/>
                </a:cubicBezTo>
                <a:cubicBezTo>
                  <a:pt x="1671702" y="15532"/>
                  <a:pt x="1563608" y="0"/>
                  <a:pt x="1463040" y="0"/>
                </a:cubicBezTo>
                <a:cubicBezTo>
                  <a:pt x="1167581" y="0"/>
                  <a:pt x="872197" y="9379"/>
                  <a:pt x="576775" y="14068"/>
                </a:cubicBezTo>
                <a:cubicBezTo>
                  <a:pt x="558018" y="18757"/>
                  <a:pt x="539576" y="24957"/>
                  <a:pt x="520505" y="28136"/>
                </a:cubicBezTo>
                <a:cubicBezTo>
                  <a:pt x="483213" y="34351"/>
                  <a:pt x="444801" y="33703"/>
                  <a:pt x="407963" y="42204"/>
                </a:cubicBezTo>
                <a:cubicBezTo>
                  <a:pt x="383358" y="47882"/>
                  <a:pt x="361581" y="62354"/>
                  <a:pt x="337625" y="70339"/>
                </a:cubicBezTo>
                <a:cubicBezTo>
                  <a:pt x="319283" y="76453"/>
                  <a:pt x="299944" y="79096"/>
                  <a:pt x="281354" y="84407"/>
                </a:cubicBezTo>
                <a:cubicBezTo>
                  <a:pt x="267096" y="88481"/>
                  <a:pt x="253219" y="93785"/>
                  <a:pt x="239151" y="98474"/>
                </a:cubicBezTo>
                <a:cubicBezTo>
                  <a:pt x="126606" y="173506"/>
                  <a:pt x="262601" y="75025"/>
                  <a:pt x="168812" y="168813"/>
                </a:cubicBezTo>
                <a:cubicBezTo>
                  <a:pt x="156857" y="180768"/>
                  <a:pt x="139811" y="186386"/>
                  <a:pt x="126609" y="196948"/>
                </a:cubicBezTo>
                <a:cubicBezTo>
                  <a:pt x="116252" y="205234"/>
                  <a:pt x="107852" y="215705"/>
                  <a:pt x="98474" y="225084"/>
                </a:cubicBezTo>
                <a:cubicBezTo>
                  <a:pt x="55443" y="354175"/>
                  <a:pt x="127375" y="153213"/>
                  <a:pt x="42203" y="323557"/>
                </a:cubicBezTo>
                <a:cubicBezTo>
                  <a:pt x="28940" y="350084"/>
                  <a:pt x="23446" y="379828"/>
                  <a:pt x="14068" y="407964"/>
                </a:cubicBezTo>
                <a:lnTo>
                  <a:pt x="0" y="450167"/>
                </a:lnTo>
                <a:cubicBezTo>
                  <a:pt x="4689" y="492370"/>
                  <a:pt x="3769" y="535581"/>
                  <a:pt x="14068" y="576776"/>
                </a:cubicBezTo>
                <a:cubicBezTo>
                  <a:pt x="24619" y="618980"/>
                  <a:pt x="55098" y="623667"/>
                  <a:pt x="84406" y="647114"/>
                </a:cubicBezTo>
                <a:cubicBezTo>
                  <a:pt x="94763" y="655400"/>
                  <a:pt x="99675" y="672033"/>
                  <a:pt x="112542" y="675250"/>
                </a:cubicBezTo>
                <a:cubicBezTo>
                  <a:pt x="158261" y="686680"/>
                  <a:pt x="206352" y="684384"/>
                  <a:pt x="253219" y="689317"/>
                </a:cubicBezTo>
                <a:lnTo>
                  <a:pt x="379828" y="703385"/>
                </a:lnTo>
                <a:cubicBezTo>
                  <a:pt x="436099" y="698696"/>
                  <a:pt x="493519" y="701566"/>
                  <a:pt x="548640" y="689317"/>
                </a:cubicBezTo>
                <a:cubicBezTo>
                  <a:pt x="563115" y="686100"/>
                  <a:pt x="518504" y="683869"/>
                  <a:pt x="506437" y="675250"/>
                </a:cubicBezTo>
                <a:cubicBezTo>
                  <a:pt x="484852" y="659832"/>
                  <a:pt x="425001" y="610590"/>
                  <a:pt x="450166" y="618979"/>
                </a:cubicBezTo>
                <a:lnTo>
                  <a:pt x="492369" y="633047"/>
                </a:lnTo>
                <a:cubicBezTo>
                  <a:pt x="579998" y="720673"/>
                  <a:pt x="453131" y="602198"/>
                  <a:pt x="562708" y="675250"/>
                </a:cubicBezTo>
                <a:cubicBezTo>
                  <a:pt x="668081" y="745499"/>
                  <a:pt x="546769" y="698073"/>
                  <a:pt x="647114" y="731520"/>
                </a:cubicBezTo>
                <a:cubicBezTo>
                  <a:pt x="656492" y="740899"/>
                  <a:pt x="682606" y="748620"/>
                  <a:pt x="675249" y="759656"/>
                </a:cubicBezTo>
                <a:cubicBezTo>
                  <a:pt x="664525" y="775743"/>
                  <a:pt x="637569" y="768413"/>
                  <a:pt x="618979" y="773724"/>
                </a:cubicBezTo>
                <a:cubicBezTo>
                  <a:pt x="604721" y="777798"/>
                  <a:pt x="590843" y="783102"/>
                  <a:pt x="576775" y="787791"/>
                </a:cubicBezTo>
                <a:lnTo>
                  <a:pt x="492369" y="844062"/>
                </a:lnTo>
                <a:cubicBezTo>
                  <a:pt x="444647" y="875877"/>
                  <a:pt x="462121" y="860241"/>
                  <a:pt x="436099" y="886265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38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351" name="Google Shape;1351;p138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52" name="Google Shape;1352;p138"/>
          <p:cNvSpPr txBox="1"/>
          <p:nvPr/>
        </p:nvSpPr>
        <p:spPr>
          <a:xfrm>
            <a:off x="-83975" y="1600199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Adding a list of numbers . Indirect addressing can be used </a:t>
            </a:r>
            <a:r>
              <a:rPr lang="en-US" sz="29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used</a:t>
            </a: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to access successive number in the list.</a:t>
            </a:r>
            <a:endParaRPr dirty="0"/>
          </a:p>
          <a:p>
            <a:pPr marL="777240" marR="0" lvl="1" indent="-32004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endParaRPr dirty="0"/>
          </a:p>
        </p:txBody>
      </p:sp>
      <p:pic>
        <p:nvPicPr>
          <p:cNvPr id="1353" name="Google Shape;1353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648" y="2757811"/>
            <a:ext cx="8145625" cy="336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39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363" name="Google Shape;1363;p139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64" name="Google Shape;1364;p139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Addressing modes to deal with lists and array  </a:t>
            </a:r>
            <a:endParaRPr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5. Index mode</a:t>
            </a:r>
            <a:endParaRPr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6. Base with Index mode</a:t>
            </a:r>
            <a:endParaRPr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7. Base with Index and Offset mode</a:t>
            </a:r>
            <a:endParaRPr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40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372" name="Google Shape;1372;p140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73" name="Google Shape;1373;p140"/>
          <p:cNvSpPr txBox="1"/>
          <p:nvPr/>
        </p:nvSpPr>
        <p:spPr>
          <a:xfrm>
            <a:off x="0" y="1600200"/>
            <a:ext cx="889207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Index mode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effective address of the operand is generated by adding a </a:t>
            </a:r>
            <a:r>
              <a:rPr lang="en-US" sz="2400" b="0" i="0" u="sng" strike="noStrike" cap="none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constant value to the contents of a register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Register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Wingdings" panose="05000000000000000000" pitchFamily="2" charset="2"/>
              </a:rPr>
              <a:t>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General purpose registers (Index register)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Index mode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Wingdings" panose="05000000000000000000" pitchFamily="2" charset="2"/>
              </a:rPr>
              <a:t>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symbolically as  X(R</a:t>
            </a:r>
            <a:r>
              <a:rPr lang="en-US" sz="2400" b="0" i="0" u="none" strike="noStrike" cap="none" baseline="-250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  denotes </a:t>
            </a:r>
            <a:r>
              <a:rPr lang="en-US" sz="2400" b="0" i="0" u="sng" strike="noStrike" cap="none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constant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value contained in instruction, It can be an explicit number or symbolic name representing a numerical value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(R</a:t>
            </a:r>
            <a:r>
              <a:rPr lang="en-US" sz="2400" b="0" i="0" u="none" strike="noStrike" cap="none" baseline="-250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 denotes name of the register 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EA  = X + [R</a:t>
            </a:r>
            <a:r>
              <a:rPr lang="en-US" sz="2400" b="0" i="0" u="none" strike="noStrike" cap="none" baseline="-250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]</a:t>
            </a:r>
            <a:endParaRPr dirty="0"/>
          </a:p>
          <a:p>
            <a:pPr marL="1234440" marR="0" lvl="2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endParaRPr sz="2900" b="0" i="0" u="none" strike="noStrike" cap="none" baseline="-250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8915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ct val="59999"/>
              <a:buNone/>
            </a:pPr>
            <a:r>
              <a:rPr lang="en-US" b="1">
                <a:latin typeface="Twentieth Century"/>
                <a:ea typeface="Twentieth Century"/>
                <a:cs typeface="Twentieth Century"/>
                <a:sym typeface="Twentieth Century"/>
              </a:rPr>
              <a:t>ALU (Arithmetic Logic Unit)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ct val="59999"/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This unit consists of two subsections namely,</a:t>
            </a:r>
            <a:endParaRPr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ct val="70000"/>
              <a:buChar char="🞑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Arithmetic section</a:t>
            </a:r>
            <a:endParaRPr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ct val="70000"/>
              <a:buChar char="🞑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LogicSection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ct val="59999"/>
              <a:buChar char="◻"/>
            </a:pPr>
            <a:r>
              <a:rPr lang="en-US" b="1">
                <a:latin typeface="Twentieth Century"/>
                <a:ea typeface="Twentieth Century"/>
                <a:cs typeface="Twentieth Century"/>
                <a:sym typeface="Twentieth Century"/>
              </a:rPr>
              <a:t>Arithmetic section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ct val="59999"/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	The function of arithmetic section is to perform arithmetic operations like addition, subtraction, multiplication, and division. </a:t>
            </a:r>
            <a:endParaRPr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ct val="59999"/>
              <a:buChar char="◻"/>
            </a:pPr>
            <a:r>
              <a:rPr lang="en-US" b="1">
                <a:latin typeface="Twentieth Century"/>
                <a:ea typeface="Twentieth Century"/>
                <a:cs typeface="Twentieth Century"/>
                <a:sym typeface="Twentieth Century"/>
              </a:rPr>
              <a:t>Logic Section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ct val="59999"/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     The function of the logic section is to perform logic operations such as comparing, selecting, matching, and merging of data.</a:t>
            </a:r>
            <a:endParaRPr/>
          </a:p>
          <a:p>
            <a:pPr marL="320040" lvl="0" indent="-226123" algn="l" rtl="0">
              <a:spcBef>
                <a:spcPts val="700"/>
              </a:spcBef>
              <a:spcAft>
                <a:spcPts val="0"/>
              </a:spcAft>
              <a:buSzPct val="59999"/>
              <a:buNone/>
            </a:pP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lvl="0" indent="-226123" algn="l" rtl="0">
              <a:spcBef>
                <a:spcPts val="700"/>
              </a:spcBef>
              <a:spcAft>
                <a:spcPts val="0"/>
              </a:spcAft>
              <a:buSzPct val="59999"/>
              <a:buNone/>
            </a:pP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" name="Google Shape;226;p27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754380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wentieth Century"/>
              <a:buNone/>
            </a:pPr>
            <a:r>
              <a:rPr lang="en-US" dirty="0"/>
              <a:t>Functional Units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569760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4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381" name="Google Shape;1381;p141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82" name="Google Shape;1382;p141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 ways of using Index mode –Offset given as constant</a:t>
            </a:r>
            <a:endParaRPr/>
          </a:p>
          <a:p>
            <a:pPr marL="1234440" marR="0" lvl="2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endParaRPr sz="2900" b="0" i="0" u="none" strike="noStrike" cap="none" baseline="-25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383" name="Google Shape;1383;p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5964" y="2544763"/>
            <a:ext cx="54102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41"/>
          <p:cNvSpPr/>
          <p:nvPr/>
        </p:nvSpPr>
        <p:spPr>
          <a:xfrm>
            <a:off x="914400" y="2286000"/>
            <a:ext cx="34290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 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20(R1) , R2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385" name="Google Shape;1385;p141"/>
          <p:cNvCxnSpPr/>
          <p:nvPr/>
        </p:nvCxnSpPr>
        <p:spPr>
          <a:xfrm rot="-5400000">
            <a:off x="1447800" y="3276600"/>
            <a:ext cx="1600200" cy="381000"/>
          </a:xfrm>
          <a:prstGeom prst="straightConnector1">
            <a:avLst/>
          </a:prstGeom>
          <a:noFill/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386" name="Google Shape;1386;p141"/>
          <p:cNvSpPr txBox="1"/>
          <p:nvPr/>
        </p:nvSpPr>
        <p:spPr>
          <a:xfrm>
            <a:off x="304800" y="4343400"/>
            <a:ext cx="3505200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 defines the Offset(displacement)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87" name="Google Shape;1387;p141"/>
          <p:cNvSpPr/>
          <p:nvPr/>
        </p:nvSpPr>
        <p:spPr>
          <a:xfrm>
            <a:off x="-990600" y="3810000"/>
            <a:ext cx="27991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EA  = X + [R</a:t>
            </a:r>
            <a:r>
              <a:rPr lang="en-US" sz="2400" b="0" i="0" u="none" strike="noStrike" cap="none" baseline="-25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lang="en-US"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]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42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395" name="Google Shape;1395;p142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96" name="Google Shape;1396;p142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 ways of using Index mode –Offset is in index register</a:t>
            </a:r>
            <a:endParaRPr/>
          </a:p>
          <a:p>
            <a:pPr marL="1234440" marR="0" lvl="2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endParaRPr sz="2900" b="0" i="0" u="none" strike="noStrike" cap="none" baseline="-25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97" name="Google Shape;1397;p142"/>
          <p:cNvSpPr/>
          <p:nvPr/>
        </p:nvSpPr>
        <p:spPr>
          <a:xfrm>
            <a:off x="914400" y="2286000"/>
            <a:ext cx="41148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 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1000(R1) , R2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398" name="Google Shape;1398;p142"/>
          <p:cNvCxnSpPr/>
          <p:nvPr/>
        </p:nvCxnSpPr>
        <p:spPr>
          <a:xfrm rot="-5400000">
            <a:off x="1219200" y="3200400"/>
            <a:ext cx="1752600" cy="685800"/>
          </a:xfrm>
          <a:prstGeom prst="straightConnector1">
            <a:avLst/>
          </a:prstGeom>
          <a:noFill/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399" name="Google Shape;1399;p142"/>
          <p:cNvSpPr txBox="1"/>
          <p:nvPr/>
        </p:nvSpPr>
        <p:spPr>
          <a:xfrm>
            <a:off x="685800" y="4343400"/>
            <a:ext cx="2667000" cy="64633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 corresponds to memory location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00" name="Google Shape;1400;p142"/>
          <p:cNvSpPr/>
          <p:nvPr/>
        </p:nvSpPr>
        <p:spPr>
          <a:xfrm>
            <a:off x="-990600" y="3810000"/>
            <a:ext cx="27991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EA  = X + [R</a:t>
            </a:r>
            <a:r>
              <a:rPr lang="en-US" sz="2400" b="0" i="0" u="none" strike="noStrike" cap="none" baseline="-25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lang="en-US"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]</a:t>
            </a:r>
            <a:endParaRPr/>
          </a:p>
        </p:txBody>
      </p:sp>
      <p:pic>
        <p:nvPicPr>
          <p:cNvPr id="1401" name="Google Shape;1401;p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2895600"/>
            <a:ext cx="563880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43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b="1" dirty="0"/>
              <a:t>Base with Index Mode</a:t>
            </a:r>
            <a:endParaRPr dirty="0"/>
          </a:p>
          <a:p>
            <a:pPr marL="320040" lvl="2" indent="-320040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r>
              <a:rPr lang="en-US" sz="2400" dirty="0">
                <a:solidFill>
                  <a:srgbClr val="FF0000"/>
                </a:solidFill>
              </a:rPr>
              <a:t>    we know that Index mode EA  = X + [R</a:t>
            </a:r>
            <a:r>
              <a:rPr lang="en-US" sz="2400" baseline="-25000" dirty="0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  <a:endParaRPr dirty="0"/>
          </a:p>
          <a:p>
            <a:pPr marL="822960" lvl="1" indent="-457200" algn="l" rtl="0">
              <a:spcBef>
                <a:spcPts val="55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r>
              <a:rPr lang="en-US" dirty="0"/>
              <a:t>Sometimes second register can be used to contain the offset X, we can write index mode as (R</a:t>
            </a:r>
            <a:r>
              <a:rPr lang="en-US" baseline="-25000" dirty="0"/>
              <a:t>i</a:t>
            </a:r>
            <a:r>
              <a:rPr lang="en-US" dirty="0"/>
              <a:t> ,</a:t>
            </a:r>
            <a:r>
              <a:rPr lang="en-US" dirty="0" err="1"/>
              <a:t>R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  <a:endParaRPr dirty="0"/>
          </a:p>
          <a:p>
            <a:pPr marL="822960" lvl="1" indent="-457200" algn="l" rtl="0">
              <a:spcBef>
                <a:spcPts val="550"/>
              </a:spcBef>
              <a:spcAft>
                <a:spcPts val="0"/>
              </a:spcAft>
              <a:buSzPts val="1820"/>
              <a:buFont typeface="Courier New" panose="02070309020205020404" pitchFamily="49" charset="0"/>
              <a:buChar char="o"/>
            </a:pPr>
            <a:r>
              <a:rPr lang="en-US" dirty="0"/>
              <a:t>Effective address is the sum of the contents of register R</a:t>
            </a:r>
            <a:r>
              <a:rPr lang="en-US" baseline="-25000" dirty="0"/>
              <a:t>i</a:t>
            </a:r>
            <a:r>
              <a:rPr lang="en-US" dirty="0"/>
              <a:t>  and  </a:t>
            </a:r>
            <a:r>
              <a:rPr lang="en-US" dirty="0" err="1"/>
              <a:t>R</a:t>
            </a:r>
            <a:r>
              <a:rPr lang="en-US" baseline="-25000" dirty="0" err="1"/>
              <a:t>j</a:t>
            </a:r>
            <a:r>
              <a:rPr lang="en-US" dirty="0"/>
              <a:t>. </a:t>
            </a:r>
          </a:p>
          <a:p>
            <a:pPr marL="822960" lvl="1" indent="-457200">
              <a:buSzPts val="1820"/>
              <a:buFont typeface="Arial" panose="020B0604020202020204" pitchFamily="34" charset="0"/>
              <a:buChar char="•"/>
            </a:pPr>
            <a:r>
              <a:rPr lang="en-US" dirty="0"/>
              <a:t>EA =  [R</a:t>
            </a:r>
            <a:r>
              <a:rPr lang="en-US" baseline="-25000" dirty="0"/>
              <a:t>i</a:t>
            </a:r>
            <a:r>
              <a:rPr lang="en-US" dirty="0"/>
              <a:t>  ]+ [</a:t>
            </a:r>
            <a:r>
              <a:rPr lang="en-US" dirty="0" err="1"/>
              <a:t>R</a:t>
            </a:r>
            <a:r>
              <a:rPr lang="en-US" baseline="-25000" dirty="0" err="1"/>
              <a:t>j</a:t>
            </a:r>
            <a:r>
              <a:rPr lang="en-US" dirty="0"/>
              <a:t> ]</a:t>
            </a:r>
          </a:p>
          <a:p>
            <a:pPr marL="822960" lvl="1" indent="-457200" algn="l" rtl="0">
              <a:spcBef>
                <a:spcPts val="550"/>
              </a:spcBef>
              <a:spcAft>
                <a:spcPts val="0"/>
              </a:spcAft>
              <a:buSzPts val="1820"/>
              <a:buFont typeface="Arial" panose="020B0604020202020204" pitchFamily="34" charset="0"/>
              <a:buChar char="•"/>
            </a:pPr>
            <a:endParaRPr dirty="0"/>
          </a:p>
          <a:p>
            <a:pPr marL="640080" lvl="1" indent="-158750" algn="l" rtl="0">
              <a:spcBef>
                <a:spcPts val="550"/>
              </a:spcBef>
              <a:spcAft>
                <a:spcPts val="0"/>
              </a:spcAft>
              <a:buSzPts val="1820"/>
              <a:buNone/>
            </a:pPr>
            <a:endParaRPr dirty="0"/>
          </a:p>
          <a:p>
            <a:pPr marL="640080" lvl="1" indent="-158750" algn="l" rtl="0">
              <a:spcBef>
                <a:spcPts val="550"/>
              </a:spcBef>
              <a:spcAft>
                <a:spcPts val="0"/>
              </a:spcAft>
              <a:buSzPts val="1820"/>
              <a:buNone/>
            </a:pPr>
            <a:endParaRPr b="1" dirty="0"/>
          </a:p>
          <a:p>
            <a:pPr marL="320040" lvl="0" indent="-209550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 dirty="0"/>
          </a:p>
        </p:txBody>
      </p:sp>
      <p:sp>
        <p:nvSpPr>
          <p:cNvPr id="1409" name="Google Shape;1409;p143"/>
          <p:cNvSpPr txBox="1"/>
          <p:nvPr/>
        </p:nvSpPr>
        <p:spPr>
          <a:xfrm>
            <a:off x="765048" y="3810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Addressing modes</a:t>
            </a:r>
            <a:endParaRPr sz="4400" b="0" i="0" u="none" strike="noStrike" cap="none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44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b="1" dirty="0"/>
              <a:t>Base with Index   and offset Mode</a:t>
            </a:r>
            <a:endParaRPr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920"/>
              <a:buNone/>
            </a:pPr>
            <a:r>
              <a:rPr lang="en-US" sz="32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we know that Index mode EA  = X + [R</a:t>
            </a:r>
            <a:r>
              <a:rPr lang="en-US" sz="2400" baseline="-25000" dirty="0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  <a:endParaRPr sz="2400" b="1" dirty="0">
              <a:solidFill>
                <a:srgbClr val="FF0000"/>
              </a:solidFill>
            </a:endParaRPr>
          </a:p>
          <a:p>
            <a:pPr marL="822960" lvl="1" indent="-457200" algn="l" rtl="0">
              <a:spcBef>
                <a:spcPts val="550"/>
              </a:spcBef>
              <a:spcAft>
                <a:spcPts val="0"/>
              </a:spcAft>
              <a:buSzPts val="1820"/>
              <a:buFont typeface="Courier New" panose="02070309020205020404" pitchFamily="49" charset="0"/>
              <a:buChar char="o"/>
            </a:pPr>
            <a:r>
              <a:rPr lang="en-US" dirty="0"/>
              <a:t>Sometimes index mode uses two registers plus a constant , we can write index mode as X(R</a:t>
            </a:r>
            <a:r>
              <a:rPr lang="en-US" baseline="-25000" dirty="0"/>
              <a:t>i</a:t>
            </a:r>
            <a:r>
              <a:rPr lang="en-US" dirty="0"/>
              <a:t> ,</a:t>
            </a:r>
            <a:r>
              <a:rPr lang="en-US" dirty="0" err="1"/>
              <a:t>R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  <a:endParaRPr dirty="0"/>
          </a:p>
          <a:p>
            <a:pPr marL="822960" lvl="1" indent="-457200" algn="l" rtl="0">
              <a:spcBef>
                <a:spcPts val="550"/>
              </a:spcBef>
              <a:spcAft>
                <a:spcPts val="0"/>
              </a:spcAft>
              <a:buSzPts val="1820"/>
              <a:buFont typeface="Courier New" panose="02070309020205020404" pitchFamily="49" charset="0"/>
              <a:buChar char="o"/>
            </a:pPr>
            <a:r>
              <a:rPr lang="en-US" dirty="0"/>
              <a:t>Effective address is the sum of the contents of register R</a:t>
            </a:r>
            <a:r>
              <a:rPr lang="en-US" baseline="-25000" dirty="0"/>
              <a:t>i</a:t>
            </a:r>
            <a:r>
              <a:rPr lang="en-US" dirty="0"/>
              <a:t> , </a:t>
            </a:r>
            <a:r>
              <a:rPr lang="en-US" dirty="0" err="1"/>
              <a:t>R</a:t>
            </a:r>
            <a:r>
              <a:rPr lang="en-US" baseline="-25000" dirty="0" err="1"/>
              <a:t>j</a:t>
            </a:r>
            <a:r>
              <a:rPr lang="en-US" dirty="0"/>
              <a:t>  and a constant. </a:t>
            </a:r>
            <a:endParaRPr dirty="0"/>
          </a:p>
          <a:p>
            <a:pPr marL="822960" lvl="1" indent="-457200" algn="l" rtl="0">
              <a:spcBef>
                <a:spcPts val="550"/>
              </a:spcBef>
              <a:spcAft>
                <a:spcPts val="0"/>
              </a:spcAft>
              <a:buSzPts val="1820"/>
              <a:buFont typeface="Courier New" panose="02070309020205020404" pitchFamily="49" charset="0"/>
              <a:buChar char="o"/>
            </a:pPr>
            <a:r>
              <a:rPr lang="en-US" dirty="0"/>
              <a:t>We can write the Index mode as X(R</a:t>
            </a:r>
            <a:r>
              <a:rPr lang="en-US" baseline="-25000" dirty="0"/>
              <a:t>i</a:t>
            </a:r>
            <a:r>
              <a:rPr lang="en-US" dirty="0"/>
              <a:t> ,</a:t>
            </a:r>
            <a:r>
              <a:rPr lang="en-US" dirty="0" err="1"/>
              <a:t>R</a:t>
            </a:r>
            <a:r>
              <a:rPr lang="en-US" baseline="-25000" dirty="0" err="1"/>
              <a:t>j</a:t>
            </a:r>
            <a:r>
              <a:rPr lang="en-US" dirty="0"/>
              <a:t>.)</a:t>
            </a:r>
            <a:endParaRPr dirty="0"/>
          </a:p>
          <a:p>
            <a:pPr marL="822960" lvl="1" indent="-457200" algn="l" rtl="0">
              <a:spcBef>
                <a:spcPts val="550"/>
              </a:spcBef>
              <a:spcAft>
                <a:spcPts val="0"/>
              </a:spcAft>
              <a:buSzPts val="1820"/>
              <a:buFont typeface="Courier New" panose="02070309020205020404" pitchFamily="49" charset="0"/>
              <a:buChar char="o"/>
            </a:pPr>
            <a:r>
              <a:rPr lang="en-US" dirty="0"/>
              <a:t>EA = X + [R</a:t>
            </a:r>
            <a:r>
              <a:rPr lang="en-US" baseline="-25000" dirty="0"/>
              <a:t>i</a:t>
            </a:r>
            <a:r>
              <a:rPr lang="en-US" dirty="0"/>
              <a:t>  ]+ [</a:t>
            </a:r>
            <a:r>
              <a:rPr lang="en-US" dirty="0" err="1"/>
              <a:t>R</a:t>
            </a:r>
            <a:r>
              <a:rPr lang="en-US" baseline="-25000" dirty="0" err="1"/>
              <a:t>j</a:t>
            </a:r>
            <a:r>
              <a:rPr lang="en-US" dirty="0"/>
              <a:t> ]</a:t>
            </a:r>
            <a:endParaRPr dirty="0"/>
          </a:p>
          <a:p>
            <a:pPr marL="640080" lvl="1" indent="-158750" algn="l" rtl="0">
              <a:spcBef>
                <a:spcPts val="550"/>
              </a:spcBef>
              <a:spcAft>
                <a:spcPts val="0"/>
              </a:spcAft>
              <a:buSzPts val="1820"/>
              <a:buNone/>
            </a:pPr>
            <a:endParaRPr b="1" dirty="0"/>
          </a:p>
          <a:p>
            <a:pPr marL="640080" lvl="1" indent="-158750" algn="l" rtl="0">
              <a:spcBef>
                <a:spcPts val="550"/>
              </a:spcBef>
              <a:spcAft>
                <a:spcPts val="0"/>
              </a:spcAft>
              <a:buSzPts val="1820"/>
              <a:buNone/>
            </a:pPr>
            <a:endParaRPr b="1" dirty="0"/>
          </a:p>
          <a:p>
            <a:pPr marL="320040" lvl="0" indent="-209550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 dirty="0"/>
          </a:p>
        </p:txBody>
      </p:sp>
      <p:sp>
        <p:nvSpPr>
          <p:cNvPr id="1419" name="Google Shape;1419;p144"/>
          <p:cNvSpPr txBox="1"/>
          <p:nvPr/>
        </p:nvSpPr>
        <p:spPr>
          <a:xfrm>
            <a:off x="765048" y="3810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Addressing modes</a:t>
            </a:r>
            <a:endParaRPr sz="4400" b="0" i="0" u="none" strike="noStrike" cap="none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4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427" name="Google Shape;1427;p145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28" name="Google Shape;1428;p145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Addressing modes use PC instead of General purpose register   </a:t>
            </a:r>
            <a:endParaRPr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8. Relative mode</a:t>
            </a:r>
            <a:endParaRPr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4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436" name="Google Shape;1436;p146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37" name="Google Shape;1437;p146"/>
          <p:cNvSpPr txBox="1"/>
          <p:nvPr/>
        </p:nvSpPr>
        <p:spPr>
          <a:xfrm>
            <a:off x="-377952" y="1497563"/>
            <a:ext cx="960592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Relative mode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effective address is determined by the index mode using the PC in place of general purpose register R</a:t>
            </a:r>
            <a:r>
              <a:rPr lang="en-US" sz="2900" b="0" i="0" u="none" strike="noStrike" cap="none" baseline="-250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Common use to specify target address in </a:t>
            </a:r>
            <a:r>
              <a:rPr lang="en-US" sz="2900" b="0" i="0" u="sng" strike="noStrike" cap="none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Branch instructions</a:t>
            </a: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2A872-CFF7-4A13-8803-F076E5F99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288" y="4012163"/>
            <a:ext cx="3751431" cy="2845837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47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445" name="Google Shape;1445;p147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46" name="Google Shape;1446;p147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Example of Relative mode</a:t>
            </a:r>
            <a:endParaRPr/>
          </a:p>
        </p:txBody>
      </p:sp>
      <p:sp>
        <p:nvSpPr>
          <p:cNvPr id="1447" name="Google Shape;1447;p147"/>
          <p:cNvSpPr/>
          <p:nvPr/>
        </p:nvSpPr>
        <p:spPr>
          <a:xfrm>
            <a:off x="914400" y="2286000"/>
            <a:ext cx="34290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Branch&gt;0 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LOOP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48" name="Google Shape;1448;p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2895600"/>
            <a:ext cx="71628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48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456" name="Google Shape;1456;p148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57" name="Google Shape;1457;p148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Addressing modes for  accessing data items in successive locations in memory</a:t>
            </a:r>
            <a:endParaRPr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9. Autoincrement mode</a:t>
            </a:r>
            <a:endParaRPr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10. Autodecrement mode</a:t>
            </a:r>
            <a:endParaRPr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49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465" name="Google Shape;1465;p149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66" name="Google Shape;1466;p149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Autoincrement mode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EA of the operand is the contents of  register specified in instruction.  </a:t>
            </a:r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After accessing the operand, the </a:t>
            </a:r>
            <a:r>
              <a:rPr lang="en-US" sz="2900" b="0" i="0" u="sng" strike="noStrike" cap="none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contents of a register are automatically incremented to point to the next item </a:t>
            </a: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a list.</a:t>
            </a:r>
            <a:endParaRPr dirty="0"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Written as  (R</a:t>
            </a:r>
            <a:r>
              <a:rPr lang="en-US" sz="2900" b="0" i="0" u="none" strike="noStrike" cap="none" baseline="-250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)+ </a:t>
            </a:r>
            <a:endParaRPr dirty="0"/>
          </a:p>
          <a:p>
            <a:pPr marL="1234440" marR="0" lvl="2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234440" marR="0" lvl="2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67" name="Google Shape;1467;p149"/>
          <p:cNvSpPr/>
          <p:nvPr/>
        </p:nvSpPr>
        <p:spPr>
          <a:xfrm>
            <a:off x="1496439" y="5131341"/>
            <a:ext cx="41910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MOVE 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R0,  (R2)+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49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465" name="Google Shape;1465;p149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66" name="Google Shape;1466;p149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Autoincrement mode</a:t>
            </a:r>
            <a:endParaRPr dirty="0"/>
          </a:p>
          <a:p>
            <a:pPr marL="1234440" marR="0" lvl="2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234440" marR="0" lvl="2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FD3FB2-BF4F-44E3-AE98-E9B0FF20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36711"/>
            <a:ext cx="7372350" cy="47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32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>
            <a:spLocks noGrp="1"/>
          </p:cNvSpPr>
          <p:nvPr>
            <p:ph type="body" idx="1"/>
          </p:nvPr>
        </p:nvSpPr>
        <p:spPr>
          <a:xfrm>
            <a:off x="0" y="1600200"/>
            <a:ext cx="9144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ct val="59999"/>
              <a:buNone/>
            </a:pPr>
            <a:r>
              <a:rPr lang="en-US"/>
              <a:t>Control unit</a:t>
            </a:r>
            <a:endParaRPr/>
          </a:p>
          <a:p>
            <a:pPr marL="320040" lvl="0" indent="-320059" algn="l" rtl="0">
              <a:spcBef>
                <a:spcPts val="700"/>
              </a:spcBef>
              <a:spcAft>
                <a:spcPts val="0"/>
              </a:spcAft>
              <a:buSzPct val="59999"/>
              <a:buChar char="◻"/>
            </a:pPr>
            <a:r>
              <a:rPr lang="en-US"/>
              <a:t>Functions of this unit are </a:t>
            </a:r>
            <a:endParaRPr/>
          </a:p>
          <a:p>
            <a:pPr marL="320040" lvl="0" indent="-320059" algn="l" rtl="0">
              <a:spcBef>
                <a:spcPts val="700"/>
              </a:spcBef>
              <a:spcAft>
                <a:spcPts val="0"/>
              </a:spcAft>
              <a:buSzPct val="59999"/>
              <a:buChar char="◻"/>
            </a:pPr>
            <a:r>
              <a:rPr lang="en-US"/>
              <a:t>It is responsible for controlling the transfer of data and instructions among other units of a computer.</a:t>
            </a:r>
            <a:endParaRPr/>
          </a:p>
          <a:p>
            <a:pPr marL="320040" lvl="0" indent="-320059" algn="l" rtl="0">
              <a:spcBef>
                <a:spcPts val="700"/>
              </a:spcBef>
              <a:spcAft>
                <a:spcPts val="0"/>
              </a:spcAft>
              <a:buSzPct val="59999"/>
              <a:buChar char="◻"/>
            </a:pPr>
            <a:r>
              <a:rPr lang="en-US"/>
              <a:t>It manages and coordinates all the units of the computer.</a:t>
            </a:r>
            <a:endParaRPr/>
          </a:p>
          <a:p>
            <a:pPr marL="320040" lvl="0" indent="-320059" algn="l" rtl="0">
              <a:spcBef>
                <a:spcPts val="700"/>
              </a:spcBef>
              <a:spcAft>
                <a:spcPts val="0"/>
              </a:spcAft>
              <a:buSzPct val="59999"/>
              <a:buChar char="◻"/>
            </a:pPr>
            <a:r>
              <a:rPr lang="en-US"/>
              <a:t>It obtains the instructions from the memory, interprets them, and directs the operation of the computer.</a:t>
            </a:r>
            <a:endParaRPr/>
          </a:p>
          <a:p>
            <a:pPr marL="320040" lvl="0" indent="-320059" algn="l" rtl="0">
              <a:spcBef>
                <a:spcPts val="700"/>
              </a:spcBef>
              <a:spcAft>
                <a:spcPts val="0"/>
              </a:spcAft>
              <a:buSzPct val="59999"/>
              <a:buChar char="◻"/>
            </a:pPr>
            <a:r>
              <a:rPr lang="en-US"/>
              <a:t>It communicates with Input/output devices for transfer of data or results from storage.</a:t>
            </a:r>
            <a:endParaRPr/>
          </a:p>
          <a:p>
            <a:pPr marL="320040" lvl="0" indent="-320059" algn="l" rtl="0">
              <a:spcBef>
                <a:spcPts val="700"/>
              </a:spcBef>
              <a:spcAft>
                <a:spcPts val="0"/>
              </a:spcAft>
              <a:buSzPct val="59999"/>
              <a:buChar char="◻"/>
            </a:pPr>
            <a:r>
              <a:rPr lang="en-US"/>
              <a:t>It does not process or store data.</a:t>
            </a:r>
            <a:endParaRPr/>
          </a:p>
          <a:p>
            <a:pPr marL="320040" lvl="0" indent="-217855" algn="l" rtl="0">
              <a:spcBef>
                <a:spcPts val="700"/>
              </a:spcBef>
              <a:spcAft>
                <a:spcPts val="0"/>
              </a:spcAft>
              <a:buSzPct val="59999"/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Google Shape;226;p27"/>
          <p:cNvSpPr txBox="1">
            <a:spLocks/>
          </p:cNvSpPr>
          <p:nvPr/>
        </p:nvSpPr>
        <p:spPr>
          <a:xfrm>
            <a:off x="0" y="152400"/>
            <a:ext cx="754380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wentieth Century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n-US"/>
              <a:t>Functional Units</a:t>
            </a:r>
            <a:endParaRPr lang="en-US"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50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475" name="Google Shape;1475;p150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76" name="Google Shape;1476;p150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Example</a:t>
            </a:r>
            <a:endParaRPr sz="2800" b="0" i="0" u="none" strike="noStrike" cap="none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1477" name="Google Shape;1477;p150"/>
          <p:cNvGraphicFramePr/>
          <p:nvPr/>
        </p:nvGraphicFramePr>
        <p:xfrm>
          <a:off x="533400" y="2514600"/>
          <a:ext cx="2286000" cy="313443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Processor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R0 = 5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R2 = LOC(1000)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800"/>
                        <a:buFont typeface="Twentieth Century"/>
                        <a:buNone/>
                      </a:pPr>
                      <a:r>
                        <a:rPr lang="en-US" sz="1800">
                          <a:solidFill>
                            <a:schemeClr val="accent2"/>
                          </a:solidFill>
                        </a:rPr>
                        <a:t>         LOC1(1001)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78" name="Google Shape;1478;p150"/>
          <p:cNvGraphicFramePr/>
          <p:nvPr/>
        </p:nvGraphicFramePr>
        <p:xfrm>
          <a:off x="3200400" y="2514600"/>
          <a:ext cx="5562600" cy="308633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227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Memory address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Memory location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wentieth Century"/>
                        <a:buNone/>
                      </a:pPr>
                      <a:r>
                        <a:rPr lang="en-US" sz="1800"/>
                        <a:t>LOC(1000)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800"/>
                        <a:buFont typeface="Twentieth Century"/>
                        <a:buNone/>
                      </a:pPr>
                      <a:r>
                        <a:rPr lang="en-US" sz="1800">
                          <a:solidFill>
                            <a:schemeClr val="accent2"/>
                          </a:solidFill>
                        </a:rPr>
                        <a:t>LOC1(1001)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79" name="Google Shape;1479;p150"/>
          <p:cNvSpPr/>
          <p:nvPr/>
        </p:nvSpPr>
        <p:spPr>
          <a:xfrm>
            <a:off x="2514600" y="1676400"/>
            <a:ext cx="41910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MOVE 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R0,  (R2)+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480" name="Google Shape;1480;p150"/>
          <p:cNvCxnSpPr>
            <a:cxnSpLocks/>
          </p:cNvCxnSpPr>
          <p:nvPr/>
        </p:nvCxnSpPr>
        <p:spPr>
          <a:xfrm flipV="1">
            <a:off x="2514600" y="3352800"/>
            <a:ext cx="4495800" cy="146180"/>
          </a:xfrm>
          <a:prstGeom prst="straightConnector1">
            <a:avLst/>
          </a:prstGeom>
          <a:noFill/>
          <a:ln w="100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5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488" name="Google Shape;1488;p151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89" name="Google Shape;1489;p151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Autodecrement mode</a:t>
            </a:r>
            <a:endParaRPr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</a:t>
            </a:r>
            <a:r>
              <a:rPr lang="en-US" sz="2900" b="0" i="0" u="sng" strike="noStrike" cap="non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contents of a register are automatically decremented </a:t>
            </a: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and are then used as EA of operand</a:t>
            </a:r>
            <a:endParaRPr/>
          </a:p>
          <a:p>
            <a:pPr marL="1234440" marR="0" lvl="2" indent="-320039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Written as  -(R</a:t>
            </a:r>
            <a:r>
              <a:rPr lang="en-US" sz="2900" b="0" i="0" u="none" strike="noStrike" cap="none" baseline="-25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endParaRPr/>
          </a:p>
          <a:p>
            <a:pPr marL="1234440" marR="0" lvl="2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5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488" name="Google Shape;1488;p151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89" name="Google Shape;1489;p151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Autodecrement mode</a:t>
            </a:r>
            <a:endParaRPr dirty="0"/>
          </a:p>
          <a:p>
            <a:pPr marL="1234440" marR="0" lvl="2" indent="-2095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endParaRPr sz="29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18FEA-A350-434E-BA4F-B2760EC5F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90750"/>
            <a:ext cx="70008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268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152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Addressing modes</a:t>
            </a:r>
            <a:endParaRPr/>
          </a:p>
        </p:txBody>
      </p:sp>
      <p:sp>
        <p:nvSpPr>
          <p:cNvPr id="1497" name="Google Shape;1497;p152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98" name="Google Shape;1498;p152"/>
          <p:cNvSpPr txBox="1"/>
          <p:nvPr/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7724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Example</a:t>
            </a:r>
            <a:endParaRPr sz="2800" b="0" i="0" u="none" strike="noStrike" cap="none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1499" name="Google Shape;1499;p152"/>
          <p:cNvGraphicFramePr/>
          <p:nvPr/>
        </p:nvGraphicFramePr>
        <p:xfrm>
          <a:off x="533400" y="2514600"/>
          <a:ext cx="2286000" cy="395231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Processor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R0 = LOC(1001)</a:t>
                      </a:r>
                      <a:r>
                        <a:rPr lang="en-US" sz="1800">
                          <a:solidFill>
                            <a:schemeClr val="accent2"/>
                          </a:solidFill>
                        </a:rPr>
                        <a:t> 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wentieth Century"/>
                        <a:buNone/>
                      </a:pPr>
                      <a:r>
                        <a:rPr lang="en-US" sz="1800"/>
                        <a:t>     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wentieth Century"/>
                        <a:buNone/>
                      </a:pPr>
                      <a:r>
                        <a:rPr lang="en-US" sz="1800"/>
                        <a:t>       LOC(1000)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accent2"/>
                          </a:solidFill>
                        </a:rPr>
                        <a:t>   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wentieth Century"/>
                        <a:buNone/>
                      </a:pPr>
                      <a:r>
                        <a:rPr lang="en-US" sz="1800"/>
                        <a:t>R1 =  35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00" name="Google Shape;1500;p152"/>
          <p:cNvGraphicFramePr/>
          <p:nvPr/>
        </p:nvGraphicFramePr>
        <p:xfrm>
          <a:off x="3200400" y="2514600"/>
          <a:ext cx="5562600" cy="3086330"/>
        </p:xfrm>
        <a:graphic>
          <a:graphicData uri="http://schemas.openxmlformats.org/drawingml/2006/table">
            <a:tbl>
              <a:tblPr firstRow="1" bandRow="1">
                <a:noFill/>
                <a:tableStyleId>{5228F38E-95E5-448A-826D-F0B613274C42}</a:tableStyleId>
              </a:tblPr>
              <a:tblGrid>
                <a:gridCol w="227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Memory address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Memory location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wentieth Century"/>
                        <a:buNone/>
                      </a:pPr>
                      <a:r>
                        <a:rPr lang="en-US" sz="1800"/>
                        <a:t>LOC(1000)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35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wentieth Century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LOC1(1001)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01" name="Google Shape;1501;p152"/>
          <p:cNvSpPr/>
          <p:nvPr/>
        </p:nvSpPr>
        <p:spPr>
          <a:xfrm>
            <a:off x="2514600" y="1676400"/>
            <a:ext cx="41910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MOVE     </a:t>
            </a:r>
            <a:r>
              <a:rPr lang="en-US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-(R0),  R1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502" name="Google Shape;1502;p152"/>
          <p:cNvCxnSpPr/>
          <p:nvPr/>
        </p:nvCxnSpPr>
        <p:spPr>
          <a:xfrm rot="10800000" flipH="1">
            <a:off x="1524000" y="3530820"/>
            <a:ext cx="609600" cy="381000"/>
          </a:xfrm>
          <a:prstGeom prst="straightConnector1">
            <a:avLst/>
          </a:prstGeom>
          <a:noFill/>
          <a:ln w="100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3" name="Google Shape;1503;p152"/>
          <p:cNvCxnSpPr/>
          <p:nvPr/>
        </p:nvCxnSpPr>
        <p:spPr>
          <a:xfrm flipH="1">
            <a:off x="2057400" y="3505200"/>
            <a:ext cx="5105400" cy="16002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53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Generic addressing modes</a:t>
            </a:r>
            <a:endParaRPr/>
          </a:p>
        </p:txBody>
      </p:sp>
      <p:sp>
        <p:nvSpPr>
          <p:cNvPr id="1511" name="Google Shape;1511;p153"/>
          <p:cNvSpPr txBox="1"/>
          <p:nvPr/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0" marR="0" lvl="2" indent="-320039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512" name="Google Shape;1512;p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265" y="1524000"/>
            <a:ext cx="8369559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dirty="0"/>
              <a:t>Unit -1</a:t>
            </a:r>
            <a:endParaRPr dirty="0"/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1"/>
          </p:nvPr>
        </p:nvSpPr>
        <p:spPr>
          <a:xfrm>
            <a:off x="457199" y="1719263"/>
            <a:ext cx="8427493" cy="441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Functional units, Bus structures, performance</a:t>
            </a:r>
          </a:p>
          <a:p>
            <a:r>
              <a:rPr lang="en-US" sz="2100" b="1" dirty="0">
                <a:solidFill>
                  <a:srgbClr val="FF0000"/>
                </a:solidFill>
              </a:rPr>
              <a:t>Overflow in integer arithmetic</a:t>
            </a:r>
            <a:r>
              <a:rPr lang="en-US" sz="2100" dirty="0">
                <a:solidFill>
                  <a:srgbClr val="FF0000"/>
                </a:solidFill>
              </a:rPr>
              <a:t>: </a:t>
            </a:r>
            <a:r>
              <a:rPr lang="en-US" sz="2400" dirty="0">
                <a:solidFill>
                  <a:srgbClr val="FF0000"/>
                </a:solidFill>
              </a:rPr>
              <a:t>Numbers, Arithmetic operations and characters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Memory locations and addresses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Memory operations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Instructions and instruction sequencing</a:t>
            </a:r>
          </a:p>
          <a:p>
            <a:r>
              <a:rPr lang="en-US" sz="2400" dirty="0">
                <a:solidFill>
                  <a:srgbClr val="FF0000"/>
                </a:solidFill>
              </a:rPr>
              <a:t>Addressing mode</a:t>
            </a:r>
          </a:p>
          <a:p>
            <a:r>
              <a:rPr lang="en-US" sz="2400" dirty="0"/>
              <a:t>Subroutines and use of stack frames</a:t>
            </a:r>
          </a:p>
          <a:p>
            <a:r>
              <a:rPr lang="en-US" sz="2400" dirty="0"/>
              <a:t>Encoding of machine instructions</a:t>
            </a:r>
            <a:endParaRPr dirty="0"/>
          </a:p>
        </p:txBody>
      </p:sp>
      <p:sp>
        <p:nvSpPr>
          <p:cNvPr id="133" name="Google Shape;133;p16" descr="What is Computer?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79302457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93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 b="1">
                <a:solidFill>
                  <a:schemeClr val="dk1"/>
                </a:solidFill>
              </a:rPr>
              <a:t>SUBROUTINES </a:t>
            </a:r>
            <a:br>
              <a:rPr lang="en-US" b="1"/>
            </a:br>
            <a:endParaRPr/>
          </a:p>
        </p:txBody>
      </p:sp>
      <p:sp>
        <p:nvSpPr>
          <p:cNvPr id="2163" name="Google Shape;2163;p193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8686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sz="2400" u="sng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lvl="0" indent="-209550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sp>
        <p:nvSpPr>
          <p:cNvPr id="2164" name="Google Shape;2164;p193"/>
          <p:cNvSpPr txBox="1"/>
          <p:nvPr/>
        </p:nvSpPr>
        <p:spPr>
          <a:xfrm>
            <a:off x="304800" y="1828800"/>
            <a:ext cx="83058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Noto Sans Symbols"/>
              <a:buChar char="◻"/>
            </a:pPr>
            <a:r>
              <a:rPr lang="en-US" sz="3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Subroutines</a:t>
            </a:r>
            <a:endParaRPr/>
          </a:p>
          <a:p>
            <a:pPr marL="320040" marR="0" lvl="0" indent="-32004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Noto Sans Symbols"/>
              <a:buChar char="◻"/>
            </a:pPr>
            <a:r>
              <a:rPr lang="en-US" sz="3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Subroutine Nesting and Processor Stack</a:t>
            </a:r>
            <a:endParaRPr/>
          </a:p>
          <a:p>
            <a:pPr marL="320040" marR="0" lvl="0" indent="-32004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Noto Sans Symbols"/>
              <a:buChar char="◻"/>
            </a:pPr>
            <a:r>
              <a:rPr lang="en-US" sz="3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Parameter Passing</a:t>
            </a:r>
            <a:endParaRPr/>
          </a:p>
          <a:p>
            <a:pPr marL="320040" marR="0" lvl="0" indent="-32004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Noto Sans Symbols"/>
              <a:buChar char="◻"/>
            </a:pPr>
            <a:r>
              <a:rPr lang="en-US" sz="3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Stack Frame</a:t>
            </a:r>
            <a:endParaRPr sz="3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94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 b="1">
                <a:solidFill>
                  <a:schemeClr val="dk1"/>
                </a:solidFill>
              </a:rPr>
              <a:t>SUBROUTINES </a:t>
            </a:r>
            <a:br>
              <a:rPr lang="en-US" b="1"/>
            </a:br>
            <a:endParaRPr/>
          </a:p>
        </p:txBody>
      </p:sp>
      <p:sp>
        <p:nvSpPr>
          <p:cNvPr id="2172" name="Google Shape;2172;p194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8686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>
                <a:latin typeface="Twentieth Century"/>
                <a:ea typeface="Twentieth Century"/>
                <a:cs typeface="Twentieth Century"/>
                <a:sym typeface="Twentieth Century"/>
              </a:rPr>
              <a:t>A subtask consisting of a set of instructions which is executed many times is called a </a:t>
            </a:r>
            <a:r>
              <a:rPr lang="en-US" sz="2400" b="1" u="sng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subroutine</a:t>
            </a:r>
            <a:r>
              <a:rPr lang="en-US" sz="2400" i="1"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>
                <a:latin typeface="Twentieth Century"/>
                <a:ea typeface="Twentieth Century"/>
                <a:cs typeface="Twentieth Century"/>
                <a:sym typeface="Twentieth Century"/>
              </a:rPr>
              <a:t>The program branches to a subroutine with a </a:t>
            </a:r>
            <a:r>
              <a:rPr lang="en-US" sz="2400" u="sng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Call instruction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 u="sng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lvl="0" indent="-209550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2173" name="Google Shape;2173;p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3200400"/>
            <a:ext cx="7591425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95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 b="1">
                <a:solidFill>
                  <a:schemeClr val="dk1"/>
                </a:solidFill>
              </a:rPr>
              <a:t>SUBROUTINES </a:t>
            </a:r>
            <a:br>
              <a:rPr lang="en-US" b="1"/>
            </a:br>
            <a:endParaRPr/>
          </a:p>
        </p:txBody>
      </p:sp>
      <p:sp>
        <p:nvSpPr>
          <p:cNvPr id="2181" name="Google Shape;2181;p195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8686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200"/>
              <a:buChar char="◻"/>
            </a:pPr>
            <a:r>
              <a:rPr lang="en-US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Once the subroutine is executed, the calling-program must resume execution starting from the instruction immediately following the Call instructions i.e. control is to be transferred back to the calling-program. </a:t>
            </a:r>
            <a:endParaRPr dirty="0"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200"/>
              <a:buChar char="◻"/>
            </a:pPr>
            <a:r>
              <a:rPr lang="en-US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This is done by executing a </a:t>
            </a:r>
            <a:r>
              <a:rPr lang="en-US" sz="2000" u="sng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Return instruction </a:t>
            </a:r>
            <a:r>
              <a:rPr lang="en-US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at the end of the subroutine. </a:t>
            </a:r>
            <a:endParaRPr dirty="0"/>
          </a:p>
          <a:p>
            <a:pPr marL="320040" lvl="0" indent="-243840" algn="l" rtl="0">
              <a:spcBef>
                <a:spcPts val="700"/>
              </a:spcBef>
              <a:spcAft>
                <a:spcPts val="0"/>
              </a:spcAft>
              <a:buSzPts val="1200"/>
              <a:buNone/>
            </a:pPr>
            <a:endParaRPr sz="2000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182" name="Google Shape;2182;p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124200"/>
            <a:ext cx="7591425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196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 b="1">
                <a:solidFill>
                  <a:schemeClr val="dk1"/>
                </a:solidFill>
              </a:rPr>
              <a:t>SUBROUTINES </a:t>
            </a:r>
            <a:br>
              <a:rPr lang="en-US" b="1"/>
            </a:br>
            <a:endParaRPr/>
          </a:p>
        </p:txBody>
      </p:sp>
      <p:sp>
        <p:nvSpPr>
          <p:cNvPr id="2190" name="Google Shape;2190;p196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8686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920"/>
              <a:buChar char="◻"/>
            </a:pPr>
            <a:r>
              <a:rPr lang="en-US" sz="3200">
                <a:latin typeface="Twentieth Century"/>
                <a:ea typeface="Twentieth Century"/>
                <a:cs typeface="Twentieth Century"/>
                <a:sym typeface="Twentieth Century"/>
              </a:rPr>
              <a:t>The way in which a computer makes it possible to call and return from subroutines is referred to as its </a:t>
            </a:r>
            <a:r>
              <a:rPr lang="en-US" sz="3200" u="sng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subroutine linkage method</a:t>
            </a:r>
            <a:r>
              <a:rPr lang="en-US" sz="3200"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endParaRPr/>
          </a:p>
          <a:p>
            <a:pPr marL="320040" lvl="0" indent="-182880" algn="l" rtl="0">
              <a:spcBef>
                <a:spcPts val="700"/>
              </a:spcBef>
              <a:spcAft>
                <a:spcPts val="0"/>
              </a:spcAft>
              <a:buSzPts val="2160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lvl="0" indent="-182880" algn="l" rtl="0">
              <a:spcBef>
                <a:spcPts val="700"/>
              </a:spcBef>
              <a:spcAft>
                <a:spcPts val="0"/>
              </a:spcAft>
              <a:buSzPts val="2160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191" name="Google Shape;2191;p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3200400"/>
            <a:ext cx="7591425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0"/>
          <p:cNvSpPr txBox="1">
            <a:spLocks noGrp="1"/>
          </p:cNvSpPr>
          <p:nvPr>
            <p:ph type="body" idx="1"/>
          </p:nvPr>
        </p:nvSpPr>
        <p:spPr>
          <a:xfrm>
            <a:off x="0" y="15240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There are many ways to connect different parts inside a computer together.</a:t>
            </a:r>
            <a:endParaRPr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A group of lines that serves as a connecting path for several devices is called a </a:t>
            </a:r>
            <a:r>
              <a:rPr lang="en-US" i="1"/>
              <a:t>bus</a:t>
            </a:r>
            <a:r>
              <a:rPr lang="en-US"/>
              <a:t>.</a:t>
            </a:r>
            <a:endParaRPr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Address/data/control</a:t>
            </a:r>
            <a:endParaRPr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740"/>
              <a:buFont typeface="Noto Sans Symbols"/>
              <a:buNone/>
            </a:pPr>
            <a:endParaRPr/>
          </a:p>
        </p:txBody>
      </p:sp>
      <p:pic>
        <p:nvPicPr>
          <p:cNvPr id="427" name="Google Shape;42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3581400"/>
            <a:ext cx="5553075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0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Bus Structure</a:t>
            </a: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197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 b="1">
                <a:solidFill>
                  <a:schemeClr val="dk1"/>
                </a:solidFill>
              </a:rPr>
              <a:t>SUBROUTINES </a:t>
            </a:r>
            <a:br>
              <a:rPr lang="en-US" b="1"/>
            </a:br>
            <a:endParaRPr/>
          </a:p>
        </p:txBody>
      </p:sp>
      <p:sp>
        <p:nvSpPr>
          <p:cNvPr id="2199" name="Google Shape;2199;p197"/>
          <p:cNvSpPr txBox="1">
            <a:spLocks noGrp="1"/>
          </p:cNvSpPr>
          <p:nvPr>
            <p:ph type="body" idx="1"/>
          </p:nvPr>
        </p:nvSpPr>
        <p:spPr>
          <a:xfrm>
            <a:off x="-1" y="1646853"/>
            <a:ext cx="9004041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680"/>
              <a:buChar char="◻"/>
            </a:pPr>
            <a:r>
              <a:rPr lang="en-US" sz="2800" dirty="0">
                <a:latin typeface="Twentieth Century"/>
                <a:ea typeface="Twentieth Century"/>
                <a:cs typeface="Twentieth Century"/>
                <a:sym typeface="Twentieth Century"/>
              </a:rPr>
              <a:t>The simplest subroutine linkage method is to </a:t>
            </a:r>
            <a:r>
              <a:rPr lang="en-US" sz="2800" u="sng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save the return-address in a specific location</a:t>
            </a:r>
            <a:r>
              <a:rPr lang="en-US" sz="2800" dirty="0">
                <a:latin typeface="Twentieth Century"/>
                <a:ea typeface="Twentieth Century"/>
                <a:cs typeface="Twentieth Century"/>
                <a:sym typeface="Twentieth Century"/>
              </a:rPr>
              <a:t>, which may be a register dedicated to this function. Such a register is called the </a:t>
            </a:r>
            <a:r>
              <a:rPr lang="en-US" sz="2800" u="sng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link register. </a:t>
            </a:r>
            <a:endParaRPr dirty="0"/>
          </a:p>
          <a:p>
            <a:pPr marL="320040" lvl="0" indent="-182880" algn="l" rtl="0">
              <a:spcBef>
                <a:spcPts val="700"/>
              </a:spcBef>
              <a:spcAft>
                <a:spcPts val="0"/>
              </a:spcAft>
              <a:buSzPts val="2160"/>
              <a:buNone/>
            </a:pPr>
            <a:endParaRPr sz="36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lvl="0" indent="-182880" algn="l" rtl="0">
              <a:spcBef>
                <a:spcPts val="700"/>
              </a:spcBef>
              <a:spcAft>
                <a:spcPts val="0"/>
              </a:spcAft>
              <a:buSzPts val="2160"/>
              <a:buNone/>
            </a:pPr>
            <a:endParaRPr sz="3600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200" name="Google Shape;2200;p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302" y="3766456"/>
            <a:ext cx="5871677" cy="26514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198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 b="1">
                <a:solidFill>
                  <a:schemeClr val="dk1"/>
                </a:solidFill>
              </a:rPr>
              <a:t>SUBROUTINES </a:t>
            </a:r>
            <a:br>
              <a:rPr lang="en-US" b="1"/>
            </a:br>
            <a:endParaRPr/>
          </a:p>
        </p:txBody>
      </p:sp>
      <p:sp>
        <p:nvSpPr>
          <p:cNvPr id="2209" name="Google Shape;2209;p198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8686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 dirty="0">
                <a:latin typeface="Twentieth Century"/>
                <a:ea typeface="Twentieth Century"/>
                <a:cs typeface="Twentieth Century"/>
                <a:sym typeface="Twentieth Century"/>
              </a:rPr>
              <a:t>The </a:t>
            </a:r>
            <a:r>
              <a:rPr lang="en-US" sz="2400" u="sng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Call instruction </a:t>
            </a:r>
            <a:r>
              <a:rPr lang="en-US" sz="2400" dirty="0">
                <a:latin typeface="Twentieth Century"/>
                <a:ea typeface="Twentieth Century"/>
                <a:cs typeface="Twentieth Century"/>
                <a:sym typeface="Twentieth Century"/>
              </a:rPr>
              <a:t>is a special branch instruction that performs the following operations: </a:t>
            </a:r>
            <a:endParaRPr dirty="0"/>
          </a:p>
          <a:p>
            <a:pPr marL="708660" lvl="1" indent="-342900" algn="l" rtl="0">
              <a:spcBef>
                <a:spcPts val="550"/>
              </a:spcBef>
              <a:spcAft>
                <a:spcPts val="0"/>
              </a:spcAft>
              <a:buSzPts val="1470"/>
              <a:buFont typeface="Arial" panose="020B0604020202020204" pitchFamily="34" charset="0"/>
              <a:buChar char="•"/>
            </a:pPr>
            <a:r>
              <a:rPr lang="en-US" sz="2100" dirty="0">
                <a:latin typeface="Twentieth Century"/>
                <a:ea typeface="Twentieth Century"/>
                <a:cs typeface="Twentieth Century"/>
                <a:sym typeface="Twentieth Century"/>
              </a:rPr>
              <a:t>Store the contents of PC into link-register. </a:t>
            </a:r>
            <a:endParaRPr dirty="0"/>
          </a:p>
          <a:p>
            <a:pPr marL="708660" lvl="1" indent="-342900" algn="l" rtl="0">
              <a:spcBef>
                <a:spcPts val="550"/>
              </a:spcBef>
              <a:spcAft>
                <a:spcPts val="0"/>
              </a:spcAft>
              <a:buSzPts val="1470"/>
              <a:buFont typeface="Arial" panose="020B0604020202020204" pitchFamily="34" charset="0"/>
              <a:buChar char="•"/>
            </a:pPr>
            <a:r>
              <a:rPr lang="en-US" sz="2100" dirty="0">
                <a:latin typeface="Twentieth Century"/>
                <a:ea typeface="Twentieth Century"/>
                <a:cs typeface="Twentieth Century"/>
                <a:sym typeface="Twentieth Century"/>
              </a:rPr>
              <a:t>Branch to the target-address specified by the instruction. </a:t>
            </a:r>
            <a:endParaRPr dirty="0"/>
          </a:p>
          <a:p>
            <a:pPr marL="320040" lvl="0" indent="-182880" algn="l" rtl="0">
              <a:spcBef>
                <a:spcPts val="700"/>
              </a:spcBef>
              <a:spcAft>
                <a:spcPts val="0"/>
              </a:spcAft>
              <a:buSzPts val="2160"/>
              <a:buNone/>
            </a:pPr>
            <a:endParaRPr sz="36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lvl="0" indent="-182880" algn="l" rtl="0">
              <a:spcBef>
                <a:spcPts val="700"/>
              </a:spcBef>
              <a:spcAft>
                <a:spcPts val="0"/>
              </a:spcAft>
              <a:buSzPts val="2160"/>
              <a:buNone/>
            </a:pPr>
            <a:endParaRPr sz="3600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210" name="Google Shape;2210;p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429000"/>
            <a:ext cx="41148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7200" y="3505200"/>
            <a:ext cx="4876800" cy="2743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199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 b="1">
                <a:solidFill>
                  <a:schemeClr val="dk1"/>
                </a:solidFill>
              </a:rPr>
              <a:t>SUBROUTINES </a:t>
            </a:r>
            <a:br>
              <a:rPr lang="en-US" b="1"/>
            </a:br>
            <a:endParaRPr/>
          </a:p>
        </p:txBody>
      </p:sp>
      <p:sp>
        <p:nvSpPr>
          <p:cNvPr id="2219" name="Google Shape;2219;p199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8686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 dirty="0"/>
              <a:t>The </a:t>
            </a:r>
            <a:r>
              <a:rPr lang="en-US" sz="2400" u="sng" dirty="0">
                <a:solidFill>
                  <a:srgbClr val="FF0000"/>
                </a:solidFill>
              </a:rPr>
              <a:t>Return instruction </a:t>
            </a:r>
            <a:r>
              <a:rPr lang="en-US" sz="2400" dirty="0"/>
              <a:t>is a special branch instruction that performs the operation: </a:t>
            </a:r>
            <a:endParaRPr dirty="0"/>
          </a:p>
          <a:p>
            <a:pPr marL="822960" lvl="1" indent="-457200">
              <a:buSzPts val="1680"/>
              <a:buFont typeface="Arial" panose="020B0604020202020204" pitchFamily="34" charset="0"/>
              <a:buChar char="•"/>
            </a:pPr>
            <a:r>
              <a:rPr lang="en-US" sz="2400" dirty="0"/>
              <a:t>Branch to the address contained in the link-register</a:t>
            </a:r>
            <a:endParaRPr dirty="0"/>
          </a:p>
          <a:p>
            <a:pPr marL="320040" lvl="0" indent="-182880" algn="l" rtl="0">
              <a:spcBef>
                <a:spcPts val="700"/>
              </a:spcBef>
              <a:spcAft>
                <a:spcPts val="0"/>
              </a:spcAft>
              <a:buSzPts val="2160"/>
              <a:buNone/>
            </a:pPr>
            <a:endParaRPr sz="3600" dirty="0"/>
          </a:p>
        </p:txBody>
      </p:sp>
      <p:pic>
        <p:nvPicPr>
          <p:cNvPr id="2220" name="Google Shape;2220;p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71800"/>
            <a:ext cx="4198776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1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7200" y="2971800"/>
            <a:ext cx="4876800" cy="2743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201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 b="1">
                <a:solidFill>
                  <a:schemeClr val="dk1"/>
                </a:solidFill>
              </a:rPr>
              <a:t>SUBROUTINES </a:t>
            </a:r>
            <a:br>
              <a:rPr lang="en-US" b="1"/>
            </a:br>
            <a:endParaRPr/>
          </a:p>
        </p:txBody>
      </p:sp>
      <p:sp>
        <p:nvSpPr>
          <p:cNvPr id="2238" name="Google Shape;2238;p201"/>
          <p:cNvSpPr txBox="1">
            <a:spLocks noGrp="1"/>
          </p:cNvSpPr>
          <p:nvPr>
            <p:ph type="body" idx="1"/>
          </p:nvPr>
        </p:nvSpPr>
        <p:spPr>
          <a:xfrm>
            <a:off x="0" y="1524000"/>
            <a:ext cx="8915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3200" dirty="0">
                <a:latin typeface="Twentieth Century"/>
                <a:ea typeface="Twentieth Century"/>
                <a:cs typeface="Twentieth Century"/>
                <a:sym typeface="Twentieth Century"/>
              </a:rPr>
              <a:t>Subroutine Nesting</a:t>
            </a:r>
            <a:endParaRPr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 sz="2800" dirty="0">
                <a:latin typeface="Twentieth Century"/>
                <a:ea typeface="Twentieth Century"/>
                <a:cs typeface="Twentieth Century"/>
                <a:sym typeface="Twentieth Century"/>
              </a:rPr>
              <a:t>This suggests that the return addresses associated with subroutine calls </a:t>
            </a:r>
            <a:r>
              <a:rPr lang="en-US" sz="2800" u="sng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should be pushed onto a stack</a:t>
            </a:r>
            <a:r>
              <a:rPr lang="en-US" sz="28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dirty="0">
              <a:solidFill>
                <a:srgbClr val="FF0000"/>
              </a:solidFill>
            </a:endParaRPr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 sz="2800" dirty="0">
                <a:latin typeface="Twentieth Century"/>
                <a:ea typeface="Twentieth Century"/>
                <a:cs typeface="Twentieth Century"/>
                <a:sym typeface="Twentieth Century"/>
              </a:rPr>
              <a:t>Used as LIFO</a:t>
            </a:r>
            <a:endParaRPr dirty="0"/>
          </a:p>
          <a:p>
            <a:pPr marL="320040" lvl="0" indent="-198120" algn="l" rtl="0">
              <a:spcBef>
                <a:spcPts val="700"/>
              </a:spcBef>
              <a:spcAft>
                <a:spcPts val="0"/>
              </a:spcAft>
              <a:buSzPts val="1920"/>
              <a:buNone/>
            </a:pPr>
            <a:endParaRPr sz="32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239" name="Google Shape;2239;p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3124200"/>
            <a:ext cx="559117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202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 b="1">
                <a:solidFill>
                  <a:schemeClr val="dk1"/>
                </a:solidFill>
              </a:rPr>
              <a:t>SUBROUTINES </a:t>
            </a:r>
            <a:br>
              <a:rPr lang="en-US" b="1"/>
            </a:br>
            <a:endParaRPr/>
          </a:p>
        </p:txBody>
      </p:sp>
      <p:sp>
        <p:nvSpPr>
          <p:cNvPr id="2247" name="Google Shape;2247;p202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8915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3200">
                <a:latin typeface="Twentieth Century"/>
                <a:ea typeface="Twentieth Century"/>
                <a:cs typeface="Twentieth Century"/>
                <a:sym typeface="Twentieth Century"/>
              </a:rPr>
              <a:t>Subroutine Nesting</a:t>
            </a:r>
            <a:endParaRPr/>
          </a:p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920"/>
              <a:buChar char="◻"/>
            </a:pPr>
            <a:r>
              <a:rPr lang="en-US" sz="3200"/>
              <a:t>Processor do this operation automatically using Call instruction.</a:t>
            </a:r>
            <a:endParaRPr/>
          </a:p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920"/>
              <a:buChar char="◻"/>
            </a:pPr>
            <a:r>
              <a:rPr lang="en-US" sz="3200"/>
              <a:t>Call instruction pushes the contents of the PC onto the processor stack and loads the subroutine address into the PC </a:t>
            </a:r>
            <a:endParaRPr/>
          </a:p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920"/>
              <a:buChar char="◻"/>
            </a:pPr>
            <a:r>
              <a:rPr lang="en-US" sz="3200"/>
              <a:t>The Return instruction pops the return address from the processor stack into the PC</a:t>
            </a:r>
            <a:endParaRPr sz="320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920"/>
              <a:buNone/>
            </a:pPr>
            <a:endParaRPr sz="3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lvl="0" indent="-198120" algn="l" rtl="0">
              <a:spcBef>
                <a:spcPts val="700"/>
              </a:spcBef>
              <a:spcAft>
                <a:spcPts val="0"/>
              </a:spcAft>
              <a:buSzPts val="1920"/>
              <a:buNone/>
            </a:pPr>
            <a:endParaRPr sz="3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204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 b="1">
                <a:solidFill>
                  <a:schemeClr val="dk1"/>
                </a:solidFill>
              </a:rPr>
              <a:t>SUBROUTINES </a:t>
            </a:r>
            <a:br>
              <a:rPr lang="en-US" b="1"/>
            </a:br>
            <a:endParaRPr/>
          </a:p>
        </p:txBody>
      </p:sp>
      <p:sp>
        <p:nvSpPr>
          <p:cNvPr id="2264" name="Google Shape;2264;p204"/>
          <p:cNvSpPr txBox="1">
            <a:spLocks noGrp="1"/>
          </p:cNvSpPr>
          <p:nvPr>
            <p:ph type="body" idx="1"/>
          </p:nvPr>
        </p:nvSpPr>
        <p:spPr>
          <a:xfrm>
            <a:off x="0" y="1516224"/>
            <a:ext cx="8915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3200" b="1" dirty="0"/>
              <a:t>Parameter Passing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Twentieth Century"/>
                <a:ea typeface="Twentieth Century"/>
                <a:cs typeface="Twentieth Century"/>
                <a:sym typeface="Twentieth Century"/>
              </a:rPr>
              <a:t>The exchange of information between a calling program and a subroutine is referred to as </a:t>
            </a:r>
            <a:r>
              <a:rPr lang="en-US" sz="2400" u="sng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parameter passing</a:t>
            </a:r>
            <a:r>
              <a:rPr lang="en-US" sz="2400" dirty="0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Twentieth Century"/>
                <a:ea typeface="Twentieth Century"/>
                <a:cs typeface="Twentieth Century"/>
                <a:sym typeface="Twentieth Century"/>
              </a:rPr>
              <a:t>Parameter passing may be accomplished in several ways. </a:t>
            </a:r>
            <a:endParaRPr dirty="0"/>
          </a:p>
          <a:p>
            <a:pPr marL="822960" lvl="1" indent="-457200">
              <a:spcBef>
                <a:spcPts val="0"/>
              </a:spcBef>
              <a:buSzPts val="1680"/>
              <a:buFont typeface="Arial" panose="020B0604020202020204" pitchFamily="34" charset="0"/>
              <a:buChar char="•"/>
            </a:pPr>
            <a:r>
              <a:rPr lang="en-US" sz="2400" dirty="0">
                <a:latin typeface="Twentieth Century"/>
                <a:ea typeface="Twentieth Century"/>
                <a:cs typeface="Twentieth Century"/>
                <a:sym typeface="Twentieth Century"/>
              </a:rPr>
              <a:t>The parameters may be placed in </a:t>
            </a:r>
            <a:r>
              <a:rPr lang="en-US" sz="24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registers </a:t>
            </a:r>
            <a:r>
              <a:rPr lang="en-US" sz="2400" dirty="0">
                <a:latin typeface="Twentieth Century"/>
                <a:ea typeface="Twentieth Century"/>
                <a:cs typeface="Twentieth Century"/>
                <a:sym typeface="Twentieth Century"/>
              </a:rPr>
              <a:t>or in </a:t>
            </a:r>
            <a:r>
              <a:rPr lang="en-US" sz="24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memory locations </a:t>
            </a:r>
            <a:r>
              <a:rPr lang="en-US" sz="2400" dirty="0">
                <a:latin typeface="Twentieth Century"/>
                <a:ea typeface="Twentieth Century"/>
                <a:cs typeface="Twentieth Century"/>
                <a:sym typeface="Twentieth Century"/>
              </a:rPr>
              <a:t>where they can be accessed by the subroutine. </a:t>
            </a:r>
            <a:endParaRPr dirty="0"/>
          </a:p>
          <a:p>
            <a:pPr marL="822960" lvl="1" indent="-457200">
              <a:spcBef>
                <a:spcPts val="0"/>
              </a:spcBef>
              <a:buSzPts val="1680"/>
              <a:buFont typeface="Arial" panose="020B0604020202020204" pitchFamily="34" charset="0"/>
              <a:buChar char="•"/>
            </a:pPr>
            <a:r>
              <a:rPr lang="en-US" sz="2400" dirty="0">
                <a:latin typeface="Twentieth Century"/>
                <a:ea typeface="Twentieth Century"/>
                <a:cs typeface="Twentieth Century"/>
                <a:sym typeface="Twentieth Century"/>
              </a:rPr>
              <a:t>The parameters may be placed on the </a:t>
            </a:r>
            <a:r>
              <a:rPr lang="en-US" sz="24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processor stack </a:t>
            </a:r>
            <a:r>
              <a:rPr lang="en-US" sz="2400" dirty="0">
                <a:latin typeface="Twentieth Century"/>
                <a:ea typeface="Twentieth Century"/>
                <a:cs typeface="Twentieth Century"/>
                <a:sym typeface="Twentieth Century"/>
              </a:rPr>
              <a:t>used for saving the return address.</a:t>
            </a:r>
            <a:endParaRPr sz="24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lvl="0" indent="-19812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sz="3200"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920"/>
              <a:buNone/>
            </a:pPr>
            <a:endParaRPr sz="32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20040" lvl="0" indent="-198120" algn="l" rtl="0">
              <a:spcBef>
                <a:spcPts val="700"/>
              </a:spcBef>
              <a:spcAft>
                <a:spcPts val="0"/>
              </a:spcAft>
              <a:buSzPts val="1920"/>
              <a:buNone/>
            </a:pPr>
            <a:endParaRPr sz="32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265" name="Google Shape;2265;p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00" y="4951141"/>
            <a:ext cx="4419600" cy="1807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207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 b="1">
                <a:solidFill>
                  <a:schemeClr val="dk1"/>
                </a:solidFill>
              </a:rPr>
              <a:t>SUBROUTINES </a:t>
            </a:r>
            <a:br>
              <a:rPr lang="en-US" b="1"/>
            </a:br>
            <a:endParaRPr/>
          </a:p>
        </p:txBody>
      </p:sp>
      <p:sp>
        <p:nvSpPr>
          <p:cNvPr id="2291" name="Google Shape;2291;p207"/>
          <p:cNvSpPr txBox="1">
            <a:spLocks noGrp="1"/>
          </p:cNvSpPr>
          <p:nvPr>
            <p:ph type="body" idx="1"/>
          </p:nvPr>
        </p:nvSpPr>
        <p:spPr>
          <a:xfrm>
            <a:off x="228599" y="1600200"/>
            <a:ext cx="8812763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ct val="60000"/>
              <a:buChar char="◻"/>
            </a:pPr>
            <a:r>
              <a:rPr lang="en-US" sz="2400" b="1" i="0" dirty="0">
                <a:solidFill>
                  <a:srgbClr val="40424E"/>
                </a:solidFill>
                <a:effectLst/>
                <a:latin typeface="urw-din"/>
              </a:rPr>
              <a:t>Pass by Value</a:t>
            </a:r>
            <a:r>
              <a:rPr lang="en-US" sz="2400" b="0" i="0" dirty="0">
                <a:solidFill>
                  <a:srgbClr val="40424E"/>
                </a:solidFill>
                <a:effectLst/>
                <a:latin typeface="urw-din"/>
              </a:rPr>
              <a:t>: Values of actual parameters are copied to function’s formal parameters and the two types of parameters are stored in </a:t>
            </a:r>
            <a:r>
              <a:rPr lang="en-US" sz="2400" b="0" i="0" u="sng" dirty="0">
                <a:solidFill>
                  <a:srgbClr val="FF0000"/>
                </a:solidFill>
                <a:effectLst/>
                <a:latin typeface="urw-din"/>
              </a:rPr>
              <a:t>different memory locations</a:t>
            </a:r>
            <a:r>
              <a:rPr lang="en-US" sz="2400" b="0" i="0" dirty="0">
                <a:solidFill>
                  <a:srgbClr val="40424E"/>
                </a:solidFill>
                <a:effectLst/>
                <a:latin typeface="urw-din"/>
              </a:rPr>
              <a:t>. So any changes made inside functions are not reflected in actual parameters of the caller.</a:t>
            </a:r>
          </a:p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ct val="60000"/>
              <a:buChar char="◻"/>
            </a:pPr>
            <a:endParaRPr lang="en-US" sz="2400" u="sng" dirty="0">
              <a:solidFill>
                <a:srgbClr val="40424E"/>
              </a:solidFill>
              <a:latin typeface="urw-din"/>
              <a:ea typeface="Times New Roman"/>
              <a:cs typeface="Times New Roman"/>
              <a:sym typeface="Times New Roman"/>
            </a:endParaRPr>
          </a:p>
          <a:p>
            <a:pPr marL="320040" indent="-320040" algn="just">
              <a:spcBef>
                <a:spcPts val="0"/>
              </a:spcBef>
              <a:buSzPct val="60000"/>
            </a:pPr>
            <a:r>
              <a:rPr lang="en-US" sz="2400" b="1" i="0" dirty="0">
                <a:solidFill>
                  <a:srgbClr val="40424E"/>
                </a:solidFill>
                <a:effectLst/>
                <a:latin typeface="urw-din"/>
              </a:rPr>
              <a:t>Pass by reference</a:t>
            </a:r>
            <a:r>
              <a:rPr lang="en-US" sz="2400" b="0" i="0" dirty="0">
                <a:solidFill>
                  <a:srgbClr val="40424E"/>
                </a:solidFill>
                <a:effectLst/>
                <a:latin typeface="urw-din"/>
              </a:rPr>
              <a:t>: Both the actual and formal parameters refer to the </a:t>
            </a:r>
            <a:r>
              <a:rPr lang="en-US" sz="2400" b="0" i="0" u="sng" dirty="0">
                <a:solidFill>
                  <a:srgbClr val="FF0000"/>
                </a:solidFill>
                <a:effectLst/>
                <a:latin typeface="urw-din"/>
              </a:rPr>
              <a:t>same locations</a:t>
            </a:r>
            <a:r>
              <a:rPr lang="en-US" sz="2400" b="0" i="0" dirty="0">
                <a:solidFill>
                  <a:srgbClr val="40424E"/>
                </a:solidFill>
                <a:effectLst/>
                <a:latin typeface="urw-din"/>
              </a:rPr>
              <a:t>, so any changes made inside the function are actually reflected in actual parameters of the caller.</a:t>
            </a:r>
          </a:p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ct val="60000"/>
              <a:buChar char="◻"/>
            </a:pPr>
            <a:endParaRPr sz="3200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217855" algn="l" rtl="0">
              <a:spcBef>
                <a:spcPts val="700"/>
              </a:spcBef>
              <a:spcAft>
                <a:spcPts val="0"/>
              </a:spcAft>
              <a:buSzPct val="59999"/>
              <a:buNone/>
            </a:pPr>
            <a:endParaRPr dirty="0"/>
          </a:p>
        </p:txBody>
      </p:sp>
      <p:pic>
        <p:nvPicPr>
          <p:cNvPr id="8" name="Google Shape;2302;p208" descr="https://ericlbarnesblog.files.wordpress.com/2016/06/pass-by-reference-vs-pass-by-value-animation.gif?w=500">
            <a:extLst>
              <a:ext uri="{FF2B5EF4-FFF2-40B4-BE49-F238E27FC236}">
                <a16:creationId xmlns:a16="http://schemas.microsoft.com/office/drawing/2014/main" id="{41B3F394-ABB2-4596-93E7-F869C473FF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3795" y="5062654"/>
            <a:ext cx="5707567" cy="179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211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 b="1">
                <a:solidFill>
                  <a:schemeClr val="dk1"/>
                </a:solidFill>
              </a:rPr>
              <a:t>SUBROUTINES </a:t>
            </a:r>
            <a:br>
              <a:rPr lang="en-US" b="1"/>
            </a:br>
            <a:endParaRPr/>
          </a:p>
        </p:txBody>
      </p:sp>
      <p:sp>
        <p:nvSpPr>
          <p:cNvPr id="2327" name="Google Shape;2327;p211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61722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ct val="59999"/>
              <a:buNone/>
            </a:pPr>
            <a:r>
              <a:rPr lang="en-US" dirty="0">
                <a:latin typeface="Twentieth Century"/>
                <a:ea typeface="Twentieth Century"/>
                <a:cs typeface="Twentieth Century"/>
                <a:sym typeface="Twentieth Century"/>
              </a:rPr>
              <a:t>Stack Frame</a:t>
            </a:r>
            <a:endParaRPr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ct val="60000"/>
              <a:buChar char="◻"/>
            </a:pPr>
            <a:r>
              <a:rPr lang="en-US" sz="3200" dirty="0">
                <a:latin typeface="Twentieth Century"/>
                <a:ea typeface="Twentieth Century"/>
                <a:cs typeface="Twentieth Century"/>
                <a:sym typeface="Twentieth Century"/>
              </a:rPr>
              <a:t>During execution of the subroutine </a:t>
            </a:r>
            <a:r>
              <a:rPr lang="en-US" sz="3200" u="sng" dirty="0">
                <a:solidFill>
                  <a:srgbClr val="FF0000"/>
                </a:solidFill>
              </a:rPr>
              <a:t>fixed l</a:t>
            </a:r>
            <a:r>
              <a:rPr lang="en-US" sz="3200" u="sng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ocations at the top of the stack </a:t>
            </a:r>
            <a:r>
              <a:rPr lang="en-US" sz="3200" dirty="0">
                <a:latin typeface="Twentieth Century"/>
                <a:ea typeface="Twentieth Century"/>
                <a:cs typeface="Twentieth Century"/>
                <a:sym typeface="Twentieth Century"/>
              </a:rPr>
              <a:t>contain entries that are needed by the subroutine</a:t>
            </a:r>
            <a:endParaRPr lang="en-US"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ct val="60000"/>
              <a:buChar char="◻"/>
            </a:pPr>
            <a:r>
              <a:rPr lang="en-US" sz="3200" dirty="0">
                <a:latin typeface="Twentieth Century"/>
                <a:ea typeface="Twentieth Century"/>
                <a:cs typeface="Twentieth Century"/>
                <a:sym typeface="Twentieth Century"/>
              </a:rPr>
              <a:t>These locations constitute a private workspace for the subroutine, created at the time the subroutine is entered and freed up when the subroutine returns control to the calling program . Such space is called a </a:t>
            </a:r>
            <a:r>
              <a:rPr lang="en-US" sz="3200" u="sng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stack frame</a:t>
            </a:r>
            <a:endParaRPr dirty="0"/>
          </a:p>
          <a:p>
            <a:pPr marL="320040" lvl="0" indent="-216408" algn="l" rtl="0">
              <a:spcBef>
                <a:spcPts val="700"/>
              </a:spcBef>
              <a:spcAft>
                <a:spcPts val="0"/>
              </a:spcAft>
              <a:buSzPct val="60000"/>
              <a:buNone/>
            </a:pP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26123" algn="l" rtl="0">
              <a:spcBef>
                <a:spcPts val="700"/>
              </a:spcBef>
              <a:spcAft>
                <a:spcPts val="0"/>
              </a:spcAft>
              <a:buSzPct val="59999"/>
              <a:buNone/>
            </a:pPr>
            <a:endParaRPr dirty="0"/>
          </a:p>
          <a:p>
            <a:pPr marL="320040" lvl="0" indent="-226123" algn="l" rtl="0">
              <a:spcBef>
                <a:spcPts val="700"/>
              </a:spcBef>
              <a:spcAft>
                <a:spcPts val="0"/>
              </a:spcAft>
              <a:buSzPct val="59999"/>
              <a:buNone/>
            </a:pPr>
            <a:endParaRPr dirty="0"/>
          </a:p>
        </p:txBody>
      </p:sp>
      <p:pic>
        <p:nvPicPr>
          <p:cNvPr id="5" name="Google Shape;2337;p212">
            <a:extLst>
              <a:ext uri="{FF2B5EF4-FFF2-40B4-BE49-F238E27FC236}">
                <a16:creationId xmlns:a16="http://schemas.microsoft.com/office/drawing/2014/main" id="{159FDCDD-1B4E-4A22-A6B0-A7FC82F204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1672" y="1600200"/>
            <a:ext cx="2808514" cy="4517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213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 b="1">
                <a:solidFill>
                  <a:schemeClr val="dk1"/>
                </a:solidFill>
              </a:rPr>
              <a:t>SUBROUTINES </a:t>
            </a:r>
            <a:br>
              <a:rPr lang="en-US" b="1"/>
            </a:br>
            <a:endParaRPr/>
          </a:p>
        </p:txBody>
      </p:sp>
      <p:pic>
        <p:nvPicPr>
          <p:cNvPr id="2346" name="Google Shape;2346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3751" y="1460241"/>
            <a:ext cx="4480249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55;p203">
            <a:extLst>
              <a:ext uri="{FF2B5EF4-FFF2-40B4-BE49-F238E27FC236}">
                <a16:creationId xmlns:a16="http://schemas.microsoft.com/office/drawing/2014/main" id="{B28D360E-DE43-43A7-9052-E6B2D0BD4EFB}"/>
              </a:ext>
            </a:extLst>
          </p:cNvPr>
          <p:cNvSpPr txBox="1">
            <a:spLocks/>
          </p:cNvSpPr>
          <p:nvPr/>
        </p:nvSpPr>
        <p:spPr>
          <a:xfrm>
            <a:off x="228600" y="1600200"/>
            <a:ext cx="4138127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718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080"/>
              <a:buFont typeface="Noto Sans Symbols"/>
              <a:buChar char="◻"/>
              <a:defRPr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Char char="🞑"/>
              <a:defRPr sz="2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1432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■"/>
              <a:defRPr sz="23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0289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7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320040" indent="-320040">
              <a:spcBef>
                <a:spcPts val="0"/>
              </a:spcBef>
              <a:buSzPts val="1920"/>
            </a:pPr>
            <a:r>
              <a:rPr lang="en-US" sz="2400" b="1" dirty="0">
                <a:solidFill>
                  <a:srgbClr val="282829"/>
                </a:solidFill>
                <a:latin typeface="-apple-system"/>
              </a:rPr>
              <a:t>Stack Pointer (SP)</a:t>
            </a:r>
            <a:r>
              <a:rPr lang="en-US" sz="2400" dirty="0">
                <a:solidFill>
                  <a:srgbClr val="282829"/>
                </a:solidFill>
                <a:latin typeface="-apple-system"/>
              </a:rPr>
              <a:t> points to the top of the stack</a:t>
            </a:r>
          </a:p>
          <a:p>
            <a:pPr marL="320040" indent="-320040">
              <a:spcBef>
                <a:spcPts val="0"/>
              </a:spcBef>
              <a:buSzPts val="1920"/>
            </a:pPr>
            <a:r>
              <a:rPr lang="en-US" sz="2400" b="1" dirty="0">
                <a:solidFill>
                  <a:srgbClr val="282829"/>
                </a:solidFill>
                <a:latin typeface="-apple-system"/>
              </a:rPr>
              <a:t>Frame Pointer (FP)</a:t>
            </a:r>
            <a:r>
              <a:rPr lang="en-US" sz="2400" dirty="0">
                <a:solidFill>
                  <a:srgbClr val="282829"/>
                </a:solidFill>
                <a:latin typeface="-apple-system"/>
              </a:rPr>
              <a:t> points to the current active frame.</a:t>
            </a:r>
            <a:endParaRPr lang="en-US" sz="2400" dirty="0"/>
          </a:p>
          <a:p>
            <a:pPr marL="320040" indent="-320040">
              <a:spcBef>
                <a:spcPts val="0"/>
              </a:spcBef>
              <a:buSzPts val="1920"/>
            </a:pPr>
            <a:endParaRPr lang="en-US" dirty="0"/>
          </a:p>
          <a:p>
            <a:pPr marL="320040" indent="-198120">
              <a:spcBef>
                <a:spcPts val="0"/>
              </a:spcBef>
              <a:buSzPts val="1920"/>
              <a:buFont typeface="Noto Sans Symbols"/>
              <a:buNone/>
            </a:pPr>
            <a:endParaRPr lang="en-US" sz="3200" dirty="0"/>
          </a:p>
          <a:p>
            <a:pPr marL="320040" indent="-198120">
              <a:spcBef>
                <a:spcPts val="0"/>
              </a:spcBef>
              <a:buSzPts val="1920"/>
              <a:buFont typeface="Noto Sans Symbols"/>
              <a:buNone/>
            </a:pPr>
            <a:endParaRPr lang="en-US" sz="3200" dirty="0"/>
          </a:p>
          <a:p>
            <a:pPr marL="320040" indent="-320040">
              <a:buSzPts val="1920"/>
              <a:buFont typeface="Noto Sans Symbols"/>
              <a:buNone/>
            </a:pPr>
            <a:endParaRPr lang="en-US" sz="3200" dirty="0"/>
          </a:p>
          <a:p>
            <a:pPr marL="320040" indent="-198120">
              <a:buSzPts val="1920"/>
              <a:buFont typeface="Noto Sans Symbols"/>
              <a:buNone/>
            </a:pPr>
            <a:endParaRPr lang="en-US" sz="3200" dirty="0"/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Noto Sans Symbols"/>
              <a:buNone/>
            </a:pPr>
            <a:endParaRPr lang="en-US" sz="3200" dirty="0"/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Noto Sans Symbols"/>
              <a:buNone/>
            </a:pP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E7088-FB9E-4990-8041-DE6A47F21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00" y="3275046"/>
            <a:ext cx="4562475" cy="3287486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25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b="1"/>
              <a:t>Encoding of Machine instruction</a:t>
            </a:r>
            <a:endParaRPr/>
          </a:p>
        </p:txBody>
      </p:sp>
      <p:sp>
        <p:nvSpPr>
          <p:cNvPr id="2720" name="Google Shape;2720;p251"/>
          <p:cNvSpPr txBox="1">
            <a:spLocks noGrp="1"/>
          </p:cNvSpPr>
          <p:nvPr>
            <p:ph type="body" idx="1"/>
          </p:nvPr>
        </p:nvSpPr>
        <p:spPr>
          <a:xfrm>
            <a:off x="0" y="1600200"/>
            <a:ext cx="9144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 sz="2800" dirty="0"/>
              <a:t>Encoding – representing instructions as binary bits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If instruction is to be executed in a processor, an </a:t>
            </a:r>
            <a:r>
              <a:rPr lang="en-US" sz="2800" b="1" dirty="0"/>
              <a:t>instruction</a:t>
            </a:r>
            <a:r>
              <a:rPr lang="en-US" sz="2800" dirty="0"/>
              <a:t> must be </a:t>
            </a:r>
            <a:r>
              <a:rPr lang="en-US" sz="2800" b="1" dirty="0"/>
              <a:t>encoded</a:t>
            </a:r>
            <a:r>
              <a:rPr lang="en-US" sz="2800" dirty="0"/>
              <a:t> in a compact binary pattern. 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Such </a:t>
            </a:r>
            <a:r>
              <a:rPr lang="en-US" sz="2800" b="1" dirty="0"/>
              <a:t>encoded instructions</a:t>
            </a:r>
            <a:r>
              <a:rPr lang="en-US" sz="2800" dirty="0"/>
              <a:t> are properly referred to as </a:t>
            </a:r>
            <a:r>
              <a:rPr lang="en-US" sz="2800" b="1" dirty="0"/>
              <a:t>machine instructions stored in memory</a:t>
            </a:r>
            <a:r>
              <a:rPr lang="en-US" sz="2800" dirty="0"/>
              <a:t>. 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Instruction is one word (32bit) length</a:t>
            </a: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/>
          </a:p>
        </p:txBody>
      </p:sp>
      <p:pic>
        <p:nvPicPr>
          <p:cNvPr id="2722" name="Google Shape;2722;p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7917" y="5282682"/>
            <a:ext cx="5362575" cy="1066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Bus Structure</a:t>
            </a:r>
            <a:endParaRPr/>
          </a:p>
        </p:txBody>
      </p:sp>
      <p:sp>
        <p:nvSpPr>
          <p:cNvPr id="436" name="Google Shape;436;p51"/>
          <p:cNvSpPr txBox="1">
            <a:spLocks noGrp="1"/>
          </p:cNvSpPr>
          <p:nvPr>
            <p:ph type="body" idx="1"/>
          </p:nvPr>
        </p:nvSpPr>
        <p:spPr>
          <a:xfrm>
            <a:off x="457200" y="1719263"/>
            <a:ext cx="82296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Single-bus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70" y="2500313"/>
            <a:ext cx="7219666" cy="2508416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254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b="1"/>
              <a:t>Encoding of Machine instruction</a:t>
            </a:r>
            <a:endParaRPr/>
          </a:p>
        </p:txBody>
      </p:sp>
      <p:sp>
        <p:nvSpPr>
          <p:cNvPr id="2749" name="Google Shape;2749;p254"/>
          <p:cNvSpPr txBox="1">
            <a:spLocks noGrp="1"/>
          </p:cNvSpPr>
          <p:nvPr>
            <p:ph type="body" idx="1"/>
          </p:nvPr>
        </p:nvSpPr>
        <p:spPr>
          <a:xfrm>
            <a:off x="0" y="1600200"/>
            <a:ext cx="9144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6294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endParaRPr sz="2500"/>
          </a:p>
        </p:txBody>
      </p:sp>
      <p:pic>
        <p:nvPicPr>
          <p:cNvPr id="2751" name="Google Shape;2751;p2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1600200"/>
            <a:ext cx="3609975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p258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b="1"/>
              <a:t>Encoding of Machine instruction</a:t>
            </a:r>
            <a:endParaRPr/>
          </a:p>
        </p:txBody>
      </p:sp>
      <p:sp>
        <p:nvSpPr>
          <p:cNvPr id="2789" name="Google Shape;2789;p258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dirty="0"/>
              <a:t>But using multiple words, we can implement quite complex instructions, closely resembling operations in high level programming languages.</a:t>
            </a:r>
            <a:endParaRPr dirty="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CISC(Complex instruction set computer) </a:t>
            </a:r>
            <a:r>
              <a:rPr lang="en-US" dirty="0"/>
              <a:t>is 	used to refer to processors that use 	instructions set of this type.</a:t>
            </a:r>
          </a:p>
          <a:p>
            <a:pPr marL="320040" indent="-320040">
              <a:buSzPts val="1740"/>
            </a:pPr>
            <a:r>
              <a:rPr lang="en-US" dirty="0"/>
              <a:t>The restriction that an instruction must occupy only one word has led to a style of computers known as </a:t>
            </a:r>
            <a:r>
              <a:rPr lang="en-US" dirty="0">
                <a:solidFill>
                  <a:srgbClr val="FF0000"/>
                </a:solidFill>
              </a:rPr>
              <a:t>Reduced instruction set computers(RISC).</a:t>
            </a:r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endParaRPr lang="en-US"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dirty="0"/>
              <a:t>Unit -1</a:t>
            </a:r>
            <a:endParaRPr dirty="0"/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1"/>
          </p:nvPr>
        </p:nvSpPr>
        <p:spPr>
          <a:xfrm>
            <a:off x="457199" y="1719263"/>
            <a:ext cx="8427493" cy="441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400" dirty="0"/>
              <a:t>Functional units, Bus structures, performance, </a:t>
            </a:r>
          </a:p>
          <a:p>
            <a:r>
              <a:rPr lang="en-US" sz="2100" b="1" dirty="0"/>
              <a:t>Overflow in integer arithmetic</a:t>
            </a:r>
            <a:r>
              <a:rPr lang="en-US" sz="2100" dirty="0"/>
              <a:t>: </a:t>
            </a:r>
            <a:r>
              <a:rPr lang="en-US" sz="2400" dirty="0"/>
              <a:t>Numbers, Arithmetic operations and characters</a:t>
            </a:r>
          </a:p>
          <a:p>
            <a:r>
              <a:rPr lang="en-US" sz="2400" dirty="0"/>
              <a:t>Memory locations and addresses, </a:t>
            </a:r>
          </a:p>
          <a:p>
            <a:r>
              <a:rPr lang="en-US" sz="2400" dirty="0"/>
              <a:t>Memory operations, </a:t>
            </a:r>
          </a:p>
          <a:p>
            <a:r>
              <a:rPr lang="en-US" sz="2400" dirty="0"/>
              <a:t>Instructions and instruction sequencing,</a:t>
            </a:r>
          </a:p>
          <a:p>
            <a:r>
              <a:rPr lang="en-US" sz="2400" dirty="0"/>
              <a:t>Addressing modes, </a:t>
            </a:r>
          </a:p>
          <a:p>
            <a:r>
              <a:rPr lang="en-US" sz="2400" dirty="0"/>
              <a:t>Subroutines and use of stack frames, </a:t>
            </a:r>
          </a:p>
          <a:p>
            <a:r>
              <a:rPr lang="en-US" sz="2400" dirty="0"/>
              <a:t>Encoding of machine instructions.</a:t>
            </a:r>
            <a:endParaRPr dirty="0"/>
          </a:p>
        </p:txBody>
      </p:sp>
      <p:sp>
        <p:nvSpPr>
          <p:cNvPr id="133" name="Google Shape;133;p16" descr="What is Computer?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627883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2"/>
          <p:cNvSpPr txBox="1">
            <a:spLocks noGrp="1"/>
          </p:cNvSpPr>
          <p:nvPr>
            <p:ph type="title"/>
          </p:nvPr>
        </p:nvSpPr>
        <p:spPr>
          <a:xfrm>
            <a:off x="304800" y="533400"/>
            <a:ext cx="822960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wentieth Century"/>
              <a:buNone/>
            </a:pPr>
            <a:r>
              <a:rPr lang="en-US"/>
              <a:t>Bus Structure</a:t>
            </a:r>
            <a:endParaRPr/>
          </a:p>
        </p:txBody>
      </p:sp>
      <p:sp>
        <p:nvSpPr>
          <p:cNvPr id="445" name="Google Shape;445;p52"/>
          <p:cNvSpPr txBox="1">
            <a:spLocks noGrp="1"/>
          </p:cNvSpPr>
          <p:nvPr>
            <p:ph type="body" idx="1"/>
          </p:nvPr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r>
              <a:rPr lang="en-US" dirty="0"/>
              <a:t>Speed Issue</a:t>
            </a:r>
            <a:endParaRPr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dirty="0"/>
              <a:t>Different devices have different transfer/operate speed.</a:t>
            </a:r>
            <a:endParaRPr dirty="0"/>
          </a:p>
          <a:p>
            <a:pPr marL="822960" lvl="1" indent="-457200">
              <a:buSzPts val="1820"/>
              <a:buFont typeface="Courier New" panose="02070309020205020404" pitchFamily="49" charset="0"/>
              <a:buChar char="o"/>
            </a:pPr>
            <a:r>
              <a:rPr lang="en-US" dirty="0"/>
              <a:t>Keyboard,  printers are slow</a:t>
            </a:r>
            <a:endParaRPr dirty="0"/>
          </a:p>
          <a:p>
            <a:pPr marL="822960" lvl="1" indent="-457200">
              <a:buSzPts val="1820"/>
              <a:buFont typeface="Courier New" panose="02070309020205020404" pitchFamily="49" charset="0"/>
              <a:buChar char="o"/>
            </a:pPr>
            <a:r>
              <a:rPr lang="en-US" dirty="0"/>
              <a:t>Magnetic or optical disk are fast</a:t>
            </a:r>
            <a:endParaRPr dirty="0"/>
          </a:p>
          <a:p>
            <a:pPr marL="822960" lvl="1" indent="-457200">
              <a:buSzPts val="1820"/>
              <a:buFont typeface="Courier New" panose="02070309020205020404" pitchFamily="49" charset="0"/>
              <a:buChar char="o"/>
            </a:pPr>
            <a:r>
              <a:rPr lang="en-US" dirty="0"/>
              <a:t>Memory and processor are faster</a:t>
            </a:r>
            <a:endParaRPr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dirty="0"/>
              <a:t>If the speed of bus is bounded by the slowest device connected to it, the efficiency will be very low.</a:t>
            </a:r>
            <a:endParaRPr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dirty="0"/>
              <a:t>How to solve this?</a:t>
            </a:r>
            <a:endParaRPr dirty="0"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1820"/>
              <a:buChar char="🞑"/>
            </a:pPr>
            <a:r>
              <a:rPr lang="en-US" dirty="0"/>
              <a:t>A common approach – use buffers.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22960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wentieth Century"/>
              <a:buNone/>
            </a:pPr>
            <a:r>
              <a:rPr lang="en-US"/>
              <a:t>Bus Structure</a:t>
            </a:r>
            <a:endParaRPr/>
          </a:p>
        </p:txBody>
      </p:sp>
      <p:sp>
        <p:nvSpPr>
          <p:cNvPr id="453" name="Google Shape;453;p53"/>
          <p:cNvSpPr txBox="1">
            <a:spLocks noGrp="1"/>
          </p:cNvSpPr>
          <p:nvPr>
            <p:ph type="body" idx="1"/>
          </p:nvPr>
        </p:nvSpPr>
        <p:spPr>
          <a:xfrm>
            <a:off x="0" y="1676400"/>
            <a:ext cx="8610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40080" lvl="1" indent="-274320" algn="l" rtl="0">
              <a:spcBef>
                <a:spcPts val="0"/>
              </a:spcBef>
              <a:spcAft>
                <a:spcPts val="0"/>
              </a:spcAft>
              <a:buSzPts val="1820"/>
              <a:buFont typeface="Arial"/>
              <a:buChar char="•"/>
            </a:pPr>
            <a:r>
              <a:rPr lang="en-US"/>
              <a:t>A common approach – use buffers</a:t>
            </a:r>
            <a:endParaRPr/>
          </a:p>
          <a:p>
            <a:pPr marL="1371600" lvl="3" indent="-228600" algn="l" rtl="0">
              <a:spcBef>
                <a:spcPts val="400"/>
              </a:spcBef>
              <a:spcAft>
                <a:spcPts val="0"/>
              </a:spcAft>
              <a:buSzPts val="2100"/>
              <a:buChar char="■"/>
            </a:pPr>
            <a:r>
              <a:rPr lang="en-US" sz="2800"/>
              <a:t>Buffer register with every device to hold information using data transfer</a:t>
            </a:r>
            <a:endParaRPr/>
          </a:p>
        </p:txBody>
      </p:sp>
      <p:pic>
        <p:nvPicPr>
          <p:cNvPr id="454" name="Google Shape;454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3124200"/>
            <a:ext cx="647700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6"/>
          <p:cNvSpPr txBox="1">
            <a:spLocks noGrp="1"/>
          </p:cNvSpPr>
          <p:nvPr>
            <p:ph type="body" idx="1"/>
          </p:nvPr>
        </p:nvSpPr>
        <p:spPr>
          <a:xfrm>
            <a:off x="152400" y="1752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dirty="0"/>
              <a:t>The most important measure of a computer is how quickly it can execute programs.</a:t>
            </a:r>
            <a:endParaRPr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dirty="0"/>
              <a:t>Three factors affect performance:</a:t>
            </a:r>
            <a:endParaRPr dirty="0"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2240"/>
              <a:buFont typeface="Noto Sans Symbols"/>
              <a:buChar char="⮚"/>
            </a:pPr>
            <a:r>
              <a:rPr lang="en-US" sz="3200" dirty="0"/>
              <a:t>Hardware design - Cache</a:t>
            </a:r>
            <a:endParaRPr dirty="0"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2240"/>
              <a:buFont typeface="Noto Sans Symbols"/>
              <a:buChar char="⮚"/>
            </a:pPr>
            <a:r>
              <a:rPr lang="en-US" sz="3200" dirty="0"/>
              <a:t>Instruction set</a:t>
            </a:r>
            <a:endParaRPr dirty="0"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2240"/>
              <a:buFont typeface="Noto Sans Symbols"/>
              <a:buChar char="⮚"/>
            </a:pPr>
            <a:r>
              <a:rPr lang="en-US" sz="3200" dirty="0"/>
              <a:t>Compiler design</a:t>
            </a:r>
            <a:endParaRPr dirty="0"/>
          </a:p>
        </p:txBody>
      </p:sp>
      <p:sp>
        <p:nvSpPr>
          <p:cNvPr id="481" name="Google Shape;481;p56"/>
          <p:cNvSpPr/>
          <p:nvPr/>
        </p:nvSpPr>
        <p:spPr>
          <a:xfrm>
            <a:off x="0" y="381000"/>
            <a:ext cx="91440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0"/>
              <a:buFont typeface="Twentieth Century"/>
              <a:buNone/>
            </a:pPr>
            <a:r>
              <a:rPr lang="en-US" sz="363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Performance</a:t>
            </a:r>
            <a:endParaRPr sz="363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7"/>
          <p:cNvSpPr txBox="1">
            <a:spLocks noGrp="1"/>
          </p:cNvSpPr>
          <p:nvPr>
            <p:ph type="body" idx="1"/>
          </p:nvPr>
        </p:nvSpPr>
        <p:spPr>
          <a:xfrm>
            <a:off x="152400" y="1676400"/>
            <a:ext cx="8991600" cy="87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Char char="◻"/>
            </a:pPr>
            <a:r>
              <a:rPr lang="en-US" sz="2100"/>
              <a:t>Processor time to execute a program depends on the hardware involved in the execution of individual machine instructions.</a:t>
            </a:r>
            <a:endParaRPr/>
          </a:p>
        </p:txBody>
      </p:sp>
      <p:sp>
        <p:nvSpPr>
          <p:cNvPr id="506" name="Google Shape;506;p57"/>
          <p:cNvSpPr/>
          <p:nvPr/>
        </p:nvSpPr>
        <p:spPr>
          <a:xfrm>
            <a:off x="0" y="381000"/>
            <a:ext cx="91440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0"/>
              <a:buFont typeface="Twentieth Century"/>
              <a:buNone/>
            </a:pPr>
            <a:r>
              <a:rPr lang="en-US" sz="363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Performance – Hardware design</a:t>
            </a:r>
            <a:endParaRPr sz="363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92" y="2547937"/>
            <a:ext cx="6837529" cy="269969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8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The processor and a relatively small cache memory can be fabricated on a single integrated circuit chip.</a:t>
            </a:r>
            <a:endParaRPr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A cache is a special storage space for temporary files that makes a device run faster and more efficiently.</a:t>
            </a:r>
            <a:endParaRPr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1820"/>
              <a:buChar char="🞑"/>
            </a:pPr>
            <a:r>
              <a:rPr lang="en-US"/>
              <a:t>Speed</a:t>
            </a:r>
            <a:endParaRPr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1820"/>
              <a:buChar char="🞑"/>
            </a:pPr>
            <a:r>
              <a:rPr lang="en-US"/>
              <a:t>Cost</a:t>
            </a:r>
            <a:endParaRPr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1820"/>
              <a:buChar char="🞑"/>
            </a:pPr>
            <a:r>
              <a:rPr lang="en-US"/>
              <a:t>Memory management</a:t>
            </a:r>
            <a:endParaRPr/>
          </a:p>
        </p:txBody>
      </p:sp>
      <p:pic>
        <p:nvPicPr>
          <p:cNvPr id="513" name="Google Shape;51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5400" y="3810000"/>
            <a:ext cx="38100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8"/>
          <p:cNvSpPr/>
          <p:nvPr/>
        </p:nvSpPr>
        <p:spPr>
          <a:xfrm>
            <a:off x="0" y="381000"/>
            <a:ext cx="91440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0"/>
              <a:buFont typeface="Twentieth Century"/>
              <a:buNone/>
            </a:pPr>
            <a:r>
              <a:rPr lang="en-US" sz="363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Performance – Hardware design</a:t>
            </a:r>
            <a:endParaRPr sz="363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9"/>
          <p:cNvSpPr txBox="1">
            <a:spLocks noGrp="1"/>
          </p:cNvSpPr>
          <p:nvPr>
            <p:ph type="body" idx="1"/>
          </p:nvPr>
        </p:nvSpPr>
        <p:spPr>
          <a:xfrm>
            <a:off x="0" y="17526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Processor circuits are controlled by a timing signal called clock.</a:t>
            </a:r>
            <a:endParaRPr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Clock – defines regular time intervals called clock cycles</a:t>
            </a:r>
            <a:endParaRPr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P – length of once clock cycle</a:t>
            </a:r>
            <a:endParaRPr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1820"/>
              <a:buNone/>
            </a:pPr>
            <a:endParaRPr/>
          </a:p>
        </p:txBody>
      </p:sp>
      <p:pic>
        <p:nvPicPr>
          <p:cNvPr id="522" name="Google Shape;522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1000" y="3152632"/>
            <a:ext cx="4953000" cy="286716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523" name="Google Shape;523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3962400"/>
            <a:ext cx="37338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9"/>
          <p:cNvSpPr/>
          <p:nvPr/>
        </p:nvSpPr>
        <p:spPr>
          <a:xfrm>
            <a:off x="0" y="381000"/>
            <a:ext cx="91440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0"/>
              <a:buFont typeface="Twentieth Century"/>
              <a:buNone/>
            </a:pPr>
            <a:r>
              <a:rPr lang="en-US" sz="363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Performance – Hardware design</a:t>
            </a:r>
            <a:endParaRPr sz="363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1"/>
          <p:cNvSpPr txBox="1">
            <a:spLocks noGrp="1"/>
          </p:cNvSpPr>
          <p:nvPr>
            <p:ph type="body" idx="1"/>
          </p:nvPr>
        </p:nvSpPr>
        <p:spPr>
          <a:xfrm>
            <a:off x="0" y="1676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dirty="0"/>
              <a:t>To execute a machine instruction, processor divides the action into 4 steps.  </a:t>
            </a:r>
            <a:endParaRPr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dirty="0"/>
              <a:t>Each step take once clock cycle .</a:t>
            </a:r>
            <a:endParaRPr dirty="0"/>
          </a:p>
        </p:txBody>
      </p:sp>
      <p:pic>
        <p:nvPicPr>
          <p:cNvPr id="542" name="Google Shape;542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1128" y="3480179"/>
            <a:ext cx="5527344" cy="2538484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1"/>
          <p:cNvSpPr/>
          <p:nvPr/>
        </p:nvSpPr>
        <p:spPr>
          <a:xfrm>
            <a:off x="0" y="381000"/>
            <a:ext cx="91440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0"/>
              <a:buFont typeface="Twentieth Century"/>
              <a:buNone/>
            </a:pPr>
            <a:r>
              <a:rPr lang="en-US" sz="363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Performance – Hardware design</a:t>
            </a:r>
            <a:endParaRPr sz="363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0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dirty="0"/>
              <a:t>Clock rate(R)/Processor Speed </a:t>
            </a:r>
            <a:endParaRPr dirty="0"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1820"/>
              <a:buChar char="🞑"/>
            </a:pPr>
            <a:r>
              <a:rPr lang="en-US" dirty="0"/>
              <a:t>Is a measure of number of clock cycles per second.</a:t>
            </a:r>
            <a:endParaRPr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r>
              <a:rPr lang="en-US" dirty="0"/>
              <a:t> </a:t>
            </a:r>
            <a:endParaRPr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 dirty="0"/>
              <a:t>CPU clock speed/clock rate, is measured in Hertz — generally in gigahertz, or GHz.</a:t>
            </a:r>
            <a:endParaRPr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 dirty="0"/>
          </a:p>
        </p:txBody>
      </p:sp>
      <p:pic>
        <p:nvPicPr>
          <p:cNvPr id="532" name="Google Shape;53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0176" y="2857500"/>
            <a:ext cx="914400" cy="7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535" name="Google Shape;535;p60"/>
          <p:cNvSpPr/>
          <p:nvPr/>
        </p:nvSpPr>
        <p:spPr>
          <a:xfrm>
            <a:off x="0" y="381000"/>
            <a:ext cx="91440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0"/>
              <a:buFont typeface="Twentieth Century"/>
              <a:buNone/>
            </a:pPr>
            <a:r>
              <a:rPr lang="en-US" sz="363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Performance – Hardware design</a:t>
            </a:r>
            <a:endParaRPr sz="363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684004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2"/>
          <p:cNvSpPr txBox="1">
            <a:spLocks noGrp="1"/>
          </p:cNvSpPr>
          <p:nvPr>
            <p:ph type="title"/>
          </p:nvPr>
        </p:nvSpPr>
        <p:spPr>
          <a:xfrm>
            <a:off x="0" y="1600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wentieth Century"/>
              <a:buNone/>
            </a:pPr>
            <a:r>
              <a:rPr lang="en-US"/>
              <a:t>Basic Performance Equation</a:t>
            </a:r>
            <a:endParaRPr/>
          </a:p>
        </p:txBody>
      </p:sp>
      <p:sp>
        <p:nvSpPr>
          <p:cNvPr id="552" name="Google Shape;552;p62"/>
          <p:cNvSpPr txBox="1">
            <a:spLocks noGrp="1"/>
          </p:cNvSpPr>
          <p:nvPr>
            <p:ph type="body" idx="1"/>
          </p:nvPr>
        </p:nvSpPr>
        <p:spPr>
          <a:xfrm>
            <a:off x="228600" y="2362200"/>
            <a:ext cx="8915400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80"/>
              <a:buChar char="◻"/>
            </a:pPr>
            <a:r>
              <a:rPr lang="en-US" sz="2800" dirty="0"/>
              <a:t>T – processor time required to execute a program that has been prepared in high-level language</a:t>
            </a:r>
            <a:endParaRPr dirty="0"/>
          </a:p>
          <a:p>
            <a:pPr marL="320040" lvl="0" indent="-32004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 sz="2800" dirty="0"/>
              <a:t>N – number of actual machine language instructions needed to complete the execution</a:t>
            </a:r>
            <a:endParaRPr dirty="0"/>
          </a:p>
          <a:p>
            <a:pPr marL="320040" lvl="0" indent="-32004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 sz="2800" dirty="0"/>
              <a:t>S – average number of basic steps needed to execute one machine instruction. Each step completes in one clock cycle</a:t>
            </a:r>
            <a:endParaRPr dirty="0"/>
          </a:p>
          <a:p>
            <a:pPr marL="320040" lvl="0" indent="-32004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 sz="2800" dirty="0"/>
              <a:t>R – clock rate</a:t>
            </a:r>
            <a:endParaRPr dirty="0"/>
          </a:p>
        </p:txBody>
      </p:sp>
      <p:pic>
        <p:nvPicPr>
          <p:cNvPr id="553" name="Google Shape;553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4687" y="5395415"/>
            <a:ext cx="3200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2"/>
          <p:cNvSpPr/>
          <p:nvPr/>
        </p:nvSpPr>
        <p:spPr>
          <a:xfrm>
            <a:off x="0" y="381000"/>
            <a:ext cx="91440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0"/>
              <a:buFont typeface="Twentieth Century"/>
              <a:buNone/>
            </a:pPr>
            <a:r>
              <a:rPr lang="en-US" sz="363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Performance – Hardware design</a:t>
            </a:r>
            <a:endParaRPr sz="363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0F40F2-7056-42AE-B3A3-FC8CFFD1FEC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09C39-A6C9-4FFC-9603-429B66FB17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417AE-A43D-4529-A59B-9991A5973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58" y="0"/>
            <a:ext cx="6461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2553415" y="3130421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IN" dirty="0"/>
              <a:t>Introduction</a:t>
            </a:r>
            <a:endParaRPr dirty="0"/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1"/>
          </p:nvPr>
        </p:nvSpPr>
        <p:spPr>
          <a:xfrm>
            <a:off x="457199" y="1719263"/>
            <a:ext cx="8427493" cy="441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dirty="0"/>
          </a:p>
        </p:txBody>
      </p:sp>
      <p:sp>
        <p:nvSpPr>
          <p:cNvPr id="133" name="Google Shape;133;p16" descr="What is Computer?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956076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3"/>
          <p:cNvSpPr txBox="1">
            <a:spLocks noGrp="1"/>
          </p:cNvSpPr>
          <p:nvPr>
            <p:ph type="title"/>
          </p:nvPr>
        </p:nvSpPr>
        <p:spPr>
          <a:xfrm>
            <a:off x="152400" y="16002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wentieth Century"/>
              <a:buNone/>
            </a:pPr>
            <a:r>
              <a:rPr lang="en-US"/>
              <a:t>Basic Performance Equation</a:t>
            </a:r>
            <a:endParaRPr/>
          </a:p>
        </p:txBody>
      </p:sp>
      <p:sp>
        <p:nvSpPr>
          <p:cNvPr id="562" name="Google Shape;562;p63"/>
          <p:cNvSpPr txBox="1"/>
          <p:nvPr/>
        </p:nvSpPr>
        <p:spPr>
          <a:xfrm>
            <a:off x="228600" y="2438400"/>
            <a:ext cx="8382000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How to improve T?</a:t>
            </a:r>
            <a:endParaRPr/>
          </a:p>
          <a:p>
            <a:pPr marL="4572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Pipelining and Superscalar operation</a:t>
            </a:r>
            <a:endParaRPr/>
          </a:p>
          <a:p>
            <a:pPr marL="457200" marR="0" lvl="1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Clock rate</a:t>
            </a:r>
            <a:endParaRPr sz="2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63" name="Google Shape;56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1800" y="4191000"/>
            <a:ext cx="2362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3"/>
          <p:cNvSpPr/>
          <p:nvPr/>
        </p:nvSpPr>
        <p:spPr>
          <a:xfrm>
            <a:off x="0" y="381000"/>
            <a:ext cx="91440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0"/>
              <a:buFont typeface="Twentieth Century"/>
              <a:buNone/>
            </a:pPr>
            <a:r>
              <a:rPr lang="en-US" sz="363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Performance – Hardware design</a:t>
            </a:r>
            <a:endParaRPr sz="363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4"/>
          <p:cNvSpPr txBox="1">
            <a:spLocks noGrp="1"/>
          </p:cNvSpPr>
          <p:nvPr>
            <p:ph type="title"/>
          </p:nvPr>
        </p:nvSpPr>
        <p:spPr>
          <a:xfrm>
            <a:off x="0" y="1600200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wentieth Century"/>
              <a:buNone/>
            </a:pPr>
            <a:r>
              <a:rPr lang="en-US"/>
              <a:t>Pipelining</a:t>
            </a:r>
            <a:endParaRPr/>
          </a:p>
        </p:txBody>
      </p:sp>
      <p:sp>
        <p:nvSpPr>
          <p:cNvPr id="572" name="Google Shape;572;p64"/>
          <p:cNvSpPr txBox="1">
            <a:spLocks noGrp="1"/>
          </p:cNvSpPr>
          <p:nvPr>
            <p:ph type="body" idx="1"/>
          </p:nvPr>
        </p:nvSpPr>
        <p:spPr>
          <a:xfrm>
            <a:off x="457200" y="609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2209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60"/>
              <a:buNone/>
            </a:pPr>
            <a:endParaRPr sz="2600"/>
          </a:p>
          <a:p>
            <a:pPr marL="320040" lvl="0" indent="-22098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560"/>
              <a:buNone/>
            </a:pPr>
            <a:endParaRPr sz="2600"/>
          </a:p>
          <a:p>
            <a:pPr marL="320040" lvl="0" indent="-22098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560"/>
              <a:buNone/>
            </a:pPr>
            <a:endParaRPr sz="2600"/>
          </a:p>
          <a:p>
            <a:pPr marL="320040" lvl="0" indent="-32004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560"/>
              <a:buChar char="◻"/>
            </a:pPr>
            <a:r>
              <a:rPr lang="en-US" sz="2600"/>
              <a:t>Instructions are not necessarily executed one after another.</a:t>
            </a:r>
            <a:endParaRPr/>
          </a:p>
          <a:p>
            <a:pPr marL="320040" lvl="0" indent="-22098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560"/>
              <a:buNone/>
            </a:pPr>
            <a:endParaRPr sz="2600"/>
          </a:p>
          <a:p>
            <a:pPr marL="320040" lvl="0" indent="-22098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560"/>
              <a:buNone/>
            </a:pPr>
            <a:endParaRPr sz="2600"/>
          </a:p>
          <a:p>
            <a:pPr marL="320040" lvl="0" indent="-22098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560"/>
              <a:buNone/>
            </a:pPr>
            <a:endParaRPr sz="2600"/>
          </a:p>
          <a:p>
            <a:pPr marL="320040" lvl="0" indent="-32004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560"/>
              <a:buChar char="◻"/>
            </a:pPr>
            <a:r>
              <a:rPr lang="en-US" sz="2600"/>
              <a:t>Pipelining – overlapping the execution of successive instructions.</a:t>
            </a:r>
            <a:endParaRPr/>
          </a:p>
        </p:txBody>
      </p:sp>
      <p:pic>
        <p:nvPicPr>
          <p:cNvPr id="573" name="Google Shape;57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2457734"/>
            <a:ext cx="5638800" cy="1409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574" name="Google Shape;57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4800600"/>
            <a:ext cx="6324600" cy="1828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576" name="Google Shape;576;p64"/>
          <p:cNvSpPr/>
          <p:nvPr/>
        </p:nvSpPr>
        <p:spPr>
          <a:xfrm>
            <a:off x="0" y="381000"/>
            <a:ext cx="91440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0"/>
              <a:buFont typeface="Twentieth Century"/>
              <a:buNone/>
            </a:pPr>
            <a:r>
              <a:rPr lang="en-US" sz="363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Performance – Hardware design</a:t>
            </a:r>
            <a:endParaRPr sz="363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5"/>
          <p:cNvSpPr txBox="1">
            <a:spLocks noGrp="1"/>
          </p:cNvSpPr>
          <p:nvPr>
            <p:ph type="body" idx="1"/>
          </p:nvPr>
        </p:nvSpPr>
        <p:spPr>
          <a:xfrm>
            <a:off x="3048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60"/>
              <a:buChar char="◻"/>
            </a:pPr>
            <a:r>
              <a:rPr lang="en-US" sz="2600"/>
              <a:t>Pipelining – overlapping the execution of successive instructions.</a:t>
            </a:r>
            <a:endParaRPr/>
          </a:p>
          <a:p>
            <a:pPr marL="320040" lvl="0" indent="-22098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560"/>
              <a:buNone/>
            </a:pPr>
            <a:endParaRPr sz="2600"/>
          </a:p>
          <a:p>
            <a:pPr marL="320040" lvl="0" indent="-22098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560"/>
              <a:buNone/>
            </a:pPr>
            <a:endParaRPr sz="2600"/>
          </a:p>
          <a:p>
            <a:pPr marL="320040" lvl="0" indent="-22098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560"/>
              <a:buNone/>
            </a:pPr>
            <a:endParaRPr sz="2600"/>
          </a:p>
          <a:p>
            <a:pPr marL="320040" lvl="0" indent="-32004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560"/>
              <a:buChar char="◻"/>
            </a:pPr>
            <a:r>
              <a:rPr lang="en-US" sz="2600"/>
              <a:t>Superscalar – Different instruction can be executed in parallel </a:t>
            </a:r>
            <a:endParaRPr/>
          </a:p>
          <a:p>
            <a:pPr marL="320040" lvl="0" indent="-22098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560"/>
              <a:buNone/>
            </a:pPr>
            <a:endParaRPr sz="2600"/>
          </a:p>
        </p:txBody>
      </p:sp>
      <p:pic>
        <p:nvPicPr>
          <p:cNvPr id="583" name="Google Shape;58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2362200"/>
            <a:ext cx="6324600" cy="1295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584" name="Google Shape;584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0" y="4724400"/>
            <a:ext cx="6172200" cy="2133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586" name="Google Shape;586;p6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endParaRPr/>
          </a:p>
        </p:txBody>
      </p:sp>
      <p:sp>
        <p:nvSpPr>
          <p:cNvPr id="587" name="Google Shape;587;p65"/>
          <p:cNvSpPr/>
          <p:nvPr/>
        </p:nvSpPr>
        <p:spPr>
          <a:xfrm>
            <a:off x="0" y="381000"/>
            <a:ext cx="91440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0"/>
              <a:buFont typeface="Twentieth Century"/>
              <a:buNone/>
            </a:pPr>
            <a:r>
              <a:rPr lang="en-US" sz="363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Performance – Hardware design</a:t>
            </a:r>
            <a:endParaRPr sz="363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6"/>
          <p:cNvSpPr txBox="1">
            <a:spLocks noGrp="1"/>
          </p:cNvSpPr>
          <p:nvPr>
            <p:ph type="title"/>
          </p:nvPr>
        </p:nvSpPr>
        <p:spPr>
          <a:xfrm>
            <a:off x="228600" y="16002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Clock Rate</a:t>
            </a:r>
            <a:endParaRPr/>
          </a:p>
        </p:txBody>
      </p:sp>
      <p:sp>
        <p:nvSpPr>
          <p:cNvPr id="594" name="Google Shape;594;p66"/>
          <p:cNvSpPr txBox="1">
            <a:spLocks noGrp="1"/>
          </p:cNvSpPr>
          <p:nvPr>
            <p:ph type="body" idx="1"/>
          </p:nvPr>
        </p:nvSpPr>
        <p:spPr>
          <a:xfrm>
            <a:off x="304800" y="2362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dirty="0"/>
              <a:t>Increase clock rate</a:t>
            </a:r>
            <a:endParaRPr dirty="0"/>
          </a:p>
          <a:p>
            <a:pPr marL="640080" lvl="1" indent="-274320" algn="l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SzPts val="1820"/>
              <a:buFont typeface="Noto Sans Symbols"/>
              <a:buChar char="⮚"/>
            </a:pPr>
            <a:r>
              <a:rPr lang="en-US" dirty="0"/>
              <a:t>Improve the integrated-circuit (IC) technology to make the circuits faster</a:t>
            </a:r>
            <a:endParaRPr dirty="0"/>
          </a:p>
          <a:p>
            <a:pPr marL="640080" lvl="1" indent="-274320" algn="l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SzPts val="1820"/>
              <a:buFont typeface="Noto Sans Symbols"/>
              <a:buChar char="⮚"/>
            </a:pPr>
            <a:r>
              <a:rPr lang="en-US" dirty="0"/>
              <a:t>Reduce the amount of processing done in one basic step (however, this may increase the number of basic steps needed)</a:t>
            </a:r>
            <a:endParaRPr dirty="0"/>
          </a:p>
        </p:txBody>
      </p:sp>
      <p:pic>
        <p:nvPicPr>
          <p:cNvPr id="595" name="Google Shape;595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7400" y="1905000"/>
            <a:ext cx="2362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6"/>
          <p:cNvSpPr/>
          <p:nvPr/>
        </p:nvSpPr>
        <p:spPr>
          <a:xfrm>
            <a:off x="0" y="381000"/>
            <a:ext cx="91440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0"/>
              <a:buFont typeface="Twentieth Century"/>
              <a:buNone/>
            </a:pPr>
            <a:r>
              <a:rPr lang="en-US" sz="363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Performance – Hardware design</a:t>
            </a:r>
            <a:endParaRPr sz="363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7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560"/>
              <a:buChar char="◻"/>
            </a:pPr>
            <a:r>
              <a:rPr lang="en-US" sz="2600" dirty="0"/>
              <a:t>Processor can have simple instruction and complex instruction</a:t>
            </a:r>
            <a:endParaRPr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560"/>
              <a:buChar char="◻"/>
            </a:pPr>
            <a:r>
              <a:rPr lang="en-US" sz="2600" dirty="0"/>
              <a:t>Simple instruction requires a small number of steps to execute.</a:t>
            </a:r>
            <a:endParaRPr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560"/>
              <a:buChar char="◻"/>
            </a:pPr>
            <a:r>
              <a:rPr lang="en-US" sz="2600" dirty="0"/>
              <a:t>Complex instruction involve a large number of steps</a:t>
            </a:r>
          </a:p>
          <a:p>
            <a:pPr marL="320040" lvl="0" indent="-320040">
              <a:spcBef>
                <a:spcPts val="0"/>
              </a:spcBef>
              <a:buSzPts val="1560"/>
            </a:pPr>
            <a:endParaRPr lang="en-US" sz="2600" dirty="0"/>
          </a:p>
          <a:p>
            <a:pPr marL="320040" lvl="0" indent="-320040">
              <a:spcBef>
                <a:spcPts val="0"/>
              </a:spcBef>
              <a:buSzPts val="1560"/>
            </a:pPr>
            <a:r>
              <a:rPr lang="en-US" sz="2600" dirty="0"/>
              <a:t>The design of Instruction set  of a Processor can be </a:t>
            </a:r>
            <a:endParaRPr lang="en-US" dirty="0"/>
          </a:p>
          <a:p>
            <a:pPr marL="640080" lvl="1" indent="-274320">
              <a:buSzPts val="1820"/>
            </a:pPr>
            <a:r>
              <a:rPr lang="en-US" dirty="0"/>
              <a:t>Reduced Instruction Set Computer(RISC)</a:t>
            </a:r>
          </a:p>
          <a:p>
            <a:pPr marL="640080" lvl="1" indent="-274320">
              <a:buSzPts val="1820"/>
            </a:pPr>
            <a:r>
              <a:rPr lang="en-US" dirty="0"/>
              <a:t>Complex Instruction Set Computer(CISC)</a:t>
            </a:r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560"/>
              <a:buChar char="◻"/>
            </a:pPr>
            <a:endParaRPr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560"/>
              <a:buNone/>
            </a:pPr>
            <a:endParaRPr sz="2600" dirty="0"/>
          </a:p>
        </p:txBody>
      </p:sp>
      <p:sp>
        <p:nvSpPr>
          <p:cNvPr id="605" name="Google Shape;605;p67"/>
          <p:cNvSpPr/>
          <p:nvPr/>
        </p:nvSpPr>
        <p:spPr>
          <a:xfrm>
            <a:off x="0" y="381000"/>
            <a:ext cx="91440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0"/>
              <a:buFont typeface="Twentieth Century"/>
              <a:buNone/>
            </a:pPr>
            <a:r>
              <a:rPr lang="en-US" sz="363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Performance – Instruction set</a:t>
            </a:r>
            <a:endParaRPr sz="363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8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560"/>
              <a:buChar char="◻"/>
            </a:pPr>
            <a:r>
              <a:rPr lang="en-US" sz="2600"/>
              <a:t>If a processor has only Simple instructions – Program will have large number of instructions</a:t>
            </a:r>
            <a:endParaRPr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1610"/>
              <a:buChar char="🞑"/>
            </a:pPr>
            <a:r>
              <a:rPr lang="en-US" sz="2300"/>
              <a:t>N – large value</a:t>
            </a:r>
            <a:endParaRPr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1610"/>
              <a:buChar char="🞑"/>
            </a:pPr>
            <a:r>
              <a:rPr lang="en-US" sz="2300"/>
              <a:t>S – small value</a:t>
            </a:r>
            <a:endParaRPr/>
          </a:p>
          <a:p>
            <a:pPr marL="320040" lvl="0" indent="-220980" algn="l" rtl="0">
              <a:spcBef>
                <a:spcPts val="700"/>
              </a:spcBef>
              <a:spcAft>
                <a:spcPts val="0"/>
              </a:spcAft>
              <a:buSzPts val="1560"/>
              <a:buNone/>
            </a:pPr>
            <a:endParaRPr sz="260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560"/>
              <a:buChar char="◻"/>
            </a:pPr>
            <a:r>
              <a:rPr lang="en-US" sz="2600"/>
              <a:t>If a processor has only Complex instructions – Program will have lesser number of instructions</a:t>
            </a:r>
            <a:endParaRPr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1610"/>
              <a:buChar char="🞑"/>
            </a:pPr>
            <a:r>
              <a:rPr lang="en-US" sz="2300"/>
              <a:t>N – small value</a:t>
            </a:r>
            <a:endParaRPr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1610"/>
              <a:buChar char="🞑"/>
            </a:pPr>
            <a:r>
              <a:rPr lang="en-US" sz="2300"/>
              <a:t>S – large value</a:t>
            </a:r>
            <a:endParaRPr/>
          </a:p>
          <a:p>
            <a:pPr marL="640080" lvl="1" indent="-158750" algn="l" rtl="0">
              <a:spcBef>
                <a:spcPts val="550"/>
              </a:spcBef>
              <a:spcAft>
                <a:spcPts val="0"/>
              </a:spcAft>
              <a:buSzPts val="1820"/>
              <a:buNone/>
            </a:pPr>
            <a:endParaRPr/>
          </a:p>
        </p:txBody>
      </p:sp>
      <p:sp>
        <p:nvSpPr>
          <p:cNvPr id="613" name="Google Shape;613;p68"/>
          <p:cNvSpPr/>
          <p:nvPr/>
        </p:nvSpPr>
        <p:spPr>
          <a:xfrm>
            <a:off x="0" y="381000"/>
            <a:ext cx="91440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0"/>
              <a:buFont typeface="Twentieth Century"/>
              <a:buNone/>
            </a:pPr>
            <a:r>
              <a:rPr lang="en-US" sz="363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Performance – Instruction set</a:t>
            </a:r>
            <a:endParaRPr sz="363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14" name="Google Shape;61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6200" y="2667000"/>
            <a:ext cx="23622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9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560"/>
              <a:buChar char="◻"/>
            </a:pPr>
            <a:endParaRPr dirty="0"/>
          </a:p>
        </p:txBody>
      </p:sp>
      <p:sp>
        <p:nvSpPr>
          <p:cNvPr id="622" name="Google Shape;622;p69"/>
          <p:cNvSpPr/>
          <p:nvPr/>
        </p:nvSpPr>
        <p:spPr>
          <a:xfrm>
            <a:off x="0" y="381000"/>
            <a:ext cx="91440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0"/>
              <a:buFont typeface="Twentieth Century"/>
              <a:buNone/>
            </a:pPr>
            <a:r>
              <a:rPr lang="en-US" sz="363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Performance – Instruction set</a:t>
            </a:r>
            <a:endParaRPr sz="363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934" y="1061398"/>
            <a:ext cx="6469039" cy="356206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550" y="4623464"/>
            <a:ext cx="1504950" cy="200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599" y="4623464"/>
            <a:ext cx="1666875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0"/>
          <p:cNvSpPr txBox="1">
            <a:spLocks noGrp="1"/>
          </p:cNvSpPr>
          <p:nvPr>
            <p:ph type="body" idx="1"/>
          </p:nvPr>
        </p:nvSpPr>
        <p:spPr>
          <a:xfrm>
            <a:off x="304800" y="1752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560"/>
              <a:buChar char="◻"/>
            </a:pPr>
            <a:r>
              <a:rPr lang="en-US" sz="2600"/>
              <a:t>A compiler translates a high-level language program into a sequence of machine instructions.</a:t>
            </a:r>
            <a:endParaRPr/>
          </a:p>
        </p:txBody>
      </p:sp>
      <p:sp>
        <p:nvSpPr>
          <p:cNvPr id="630" name="Google Shape;630;p70"/>
          <p:cNvSpPr/>
          <p:nvPr/>
        </p:nvSpPr>
        <p:spPr>
          <a:xfrm>
            <a:off x="0" y="381000"/>
            <a:ext cx="91440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0"/>
              <a:buFont typeface="Twentieth Century"/>
              <a:buNone/>
            </a:pPr>
            <a:r>
              <a:rPr lang="en-US" sz="363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Performance – Compiler </a:t>
            </a:r>
            <a:endParaRPr sz="363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31" name="Google Shape;63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971800"/>
            <a:ext cx="78486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1"/>
          <p:cNvSpPr txBox="1">
            <a:spLocks noGrp="1"/>
          </p:cNvSpPr>
          <p:nvPr>
            <p:ph type="body" idx="1"/>
          </p:nvPr>
        </p:nvSpPr>
        <p:spPr>
          <a:xfrm>
            <a:off x="228600" y="1676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560"/>
              <a:buChar char="◻"/>
            </a:pPr>
            <a:r>
              <a:rPr lang="en-US" sz="2600"/>
              <a:t>A compiler may not be designed for a specific processor; however, a high-quality compiler is usually designed for a specific processor.</a:t>
            </a:r>
            <a:endParaRPr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560"/>
              <a:buChar char="◻"/>
            </a:pPr>
            <a:r>
              <a:rPr lang="en-US" sz="2600"/>
              <a:t>Goal – reduce N×S</a:t>
            </a:r>
            <a:endParaRPr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560"/>
              <a:buChar char="◻"/>
            </a:pPr>
            <a:r>
              <a:rPr lang="en-US" sz="2600"/>
              <a:t>To reduce N, we need a suitable machine instruction set and a compiler that makes good use of it.</a:t>
            </a:r>
            <a:endParaRPr/>
          </a:p>
          <a:p>
            <a:pPr marL="320040" lvl="0" indent="-220980" algn="l" rtl="0">
              <a:spcBef>
                <a:spcPts val="700"/>
              </a:spcBef>
              <a:spcAft>
                <a:spcPts val="0"/>
              </a:spcAft>
              <a:buSzPts val="1560"/>
              <a:buNone/>
            </a:pPr>
            <a:endParaRPr sz="2600"/>
          </a:p>
        </p:txBody>
      </p:sp>
      <p:pic>
        <p:nvPicPr>
          <p:cNvPr id="638" name="Google Shape;63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4648200"/>
            <a:ext cx="2362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71"/>
          <p:cNvSpPr/>
          <p:nvPr/>
        </p:nvSpPr>
        <p:spPr>
          <a:xfrm>
            <a:off x="0" y="381000"/>
            <a:ext cx="91440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0"/>
              <a:buFont typeface="Twentieth Century"/>
              <a:buNone/>
            </a:pPr>
            <a:r>
              <a:rPr lang="en-US" sz="363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Performance – Compiler </a:t>
            </a:r>
            <a:endParaRPr sz="363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2"/>
          <p:cNvSpPr txBox="1">
            <a:spLocks noGrp="1"/>
          </p:cNvSpPr>
          <p:nvPr>
            <p:ph type="body" idx="1"/>
          </p:nvPr>
        </p:nvSpPr>
        <p:spPr>
          <a:xfrm>
            <a:off x="0" y="1524000"/>
            <a:ext cx="82296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T is difficult to compute</a:t>
            </a:r>
            <a:endParaRPr/>
          </a:p>
          <a:p>
            <a:pPr marL="320040" lvl="0" indent="-22860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  <a:p>
            <a:pPr marL="320040" lvl="0" indent="-22860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  <a:p>
            <a:pPr marL="320040" lvl="0" indent="-32004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So, we can measure computer performance using benchmark programs.</a:t>
            </a:r>
            <a:endParaRPr/>
          </a:p>
          <a:p>
            <a:pPr marL="320040" lvl="0" indent="-32004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System Performance Evaluation Corporation (SPEC) selects and publishes representative application programs for different application domains, together with test results for many commercially available computers.</a:t>
            </a:r>
            <a:endParaRPr/>
          </a:p>
        </p:txBody>
      </p:sp>
      <p:sp>
        <p:nvSpPr>
          <p:cNvPr id="648" name="Google Shape;648;p72"/>
          <p:cNvSpPr/>
          <p:nvPr/>
        </p:nvSpPr>
        <p:spPr>
          <a:xfrm>
            <a:off x="0" y="381000"/>
            <a:ext cx="91440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0"/>
              <a:buFont typeface="Twentieth Century"/>
              <a:buNone/>
            </a:pPr>
            <a:r>
              <a:rPr lang="en-US" sz="363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Performance – Measurement</a:t>
            </a:r>
            <a:endParaRPr sz="363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49" name="Google Shape;649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0" y="1676400"/>
            <a:ext cx="2362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4800600"/>
            <a:ext cx="8229600" cy="1598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>
            <a:spLocks noGrp="1"/>
          </p:cNvSpPr>
          <p:nvPr>
            <p:ph type="title"/>
          </p:nvPr>
        </p:nvSpPr>
        <p:spPr>
          <a:xfrm>
            <a:off x="457200" y="122238"/>
            <a:ext cx="7543800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What is Computer</a:t>
            </a:r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body" idx="1"/>
          </p:nvPr>
        </p:nvSpPr>
        <p:spPr>
          <a:xfrm>
            <a:off x="228600" y="1905000"/>
            <a:ext cx="4876800" cy="441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All computers have in common: </a:t>
            </a:r>
            <a:r>
              <a:rPr lang="en-US" sz="2400" b="1"/>
              <a:t>hardware</a:t>
            </a:r>
            <a:r>
              <a:rPr lang="en-US" sz="2400"/>
              <a:t> and </a:t>
            </a:r>
            <a:r>
              <a:rPr lang="en-US" sz="2400" b="1"/>
              <a:t>software</a:t>
            </a:r>
            <a:r>
              <a:rPr lang="en-US" sz="2400"/>
              <a:t>.</a:t>
            </a:r>
            <a:endParaRPr/>
          </a:p>
          <a:p>
            <a:pPr marL="640080" lvl="1" indent="-274320" algn="just" rtl="0">
              <a:spcBef>
                <a:spcPts val="550"/>
              </a:spcBef>
              <a:spcAft>
                <a:spcPts val="0"/>
              </a:spcAft>
              <a:buSzPts val="1400"/>
              <a:buChar char="🞑"/>
            </a:pPr>
            <a:r>
              <a:rPr lang="en-US" sz="2000"/>
              <a:t>Hardware is any part of your computer that has a physical structure, such as the keyboard or mouse.</a:t>
            </a:r>
            <a:endParaRPr/>
          </a:p>
          <a:p>
            <a:pPr marL="640080" lvl="1" indent="-274320" algn="just" rtl="0">
              <a:spcBef>
                <a:spcPts val="550"/>
              </a:spcBef>
              <a:spcAft>
                <a:spcPts val="0"/>
              </a:spcAft>
              <a:buSzPts val="1400"/>
              <a:buChar char="🞑"/>
            </a:pPr>
            <a:r>
              <a:rPr lang="en-US" sz="2000"/>
              <a:t>Software is any set of instructions that tells the hardware what to do and how to do it. Examples of software include web browsers, games, and word processors.</a:t>
            </a:r>
            <a:endParaRPr sz="2000"/>
          </a:p>
        </p:txBody>
      </p:sp>
      <p:pic>
        <p:nvPicPr>
          <p:cNvPr id="143" name="Google Shape;143;p17" descr="What is Computer Hardware and Software With Exampl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0" y="1524000"/>
            <a:ext cx="38100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9843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6"/>
          <p:cNvSpPr txBox="1">
            <a:spLocks noGrp="1"/>
          </p:cNvSpPr>
          <p:nvPr>
            <p:ph type="body" idx="1"/>
          </p:nvPr>
        </p:nvSpPr>
        <p:spPr>
          <a:xfrm>
            <a:off x="152400" y="1752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1740"/>
              <a:buNone/>
            </a:pPr>
            <a:r>
              <a:rPr lang="en-US" b="1" dirty="0"/>
              <a:t>METRICS</a:t>
            </a:r>
          </a:p>
          <a:p>
            <a:pPr marL="320040" lvl="0" indent="-320040">
              <a:spcBef>
                <a:spcPts val="0"/>
              </a:spcBef>
              <a:buSzPts val="1740"/>
            </a:pPr>
            <a:r>
              <a:rPr lang="en-US" dirty="0"/>
              <a:t>Processor clock</a:t>
            </a:r>
          </a:p>
          <a:p>
            <a:pPr marL="320040" lvl="0" indent="-320040">
              <a:spcBef>
                <a:spcPts val="0"/>
              </a:spcBef>
              <a:buSzPts val="1740"/>
            </a:pPr>
            <a:r>
              <a:rPr lang="en-US" dirty="0"/>
              <a:t>Basic performance equation</a:t>
            </a:r>
          </a:p>
          <a:p>
            <a:pPr marL="320040" lvl="0" indent="-320040">
              <a:spcBef>
                <a:spcPts val="0"/>
              </a:spcBef>
              <a:buSzPts val="1740"/>
            </a:pPr>
            <a:r>
              <a:rPr lang="en-US" dirty="0"/>
              <a:t>Pipelining &amp; super scalar operation</a:t>
            </a:r>
          </a:p>
          <a:p>
            <a:pPr marL="320040" lvl="0" indent="-320040">
              <a:spcBef>
                <a:spcPts val="0"/>
              </a:spcBef>
              <a:buSzPts val="1740"/>
            </a:pPr>
            <a:r>
              <a:rPr lang="en-US" dirty="0"/>
              <a:t>Clock rate</a:t>
            </a:r>
          </a:p>
          <a:p>
            <a:pPr marL="320040" lvl="0" indent="-320040">
              <a:spcBef>
                <a:spcPts val="0"/>
              </a:spcBef>
              <a:buSzPts val="1740"/>
            </a:pPr>
            <a:r>
              <a:rPr lang="en-US" dirty="0"/>
              <a:t>Instruction set CISC &amp; RISC</a:t>
            </a:r>
          </a:p>
          <a:p>
            <a:pPr marL="320040" lvl="0" indent="-320040">
              <a:spcBef>
                <a:spcPts val="0"/>
              </a:spcBef>
              <a:buSzPts val="1740"/>
            </a:pPr>
            <a:r>
              <a:rPr lang="en-US" dirty="0"/>
              <a:t>Compiler</a:t>
            </a:r>
          </a:p>
          <a:p>
            <a:pPr marL="320040" lvl="0" indent="-320040">
              <a:spcBef>
                <a:spcPts val="0"/>
              </a:spcBef>
              <a:buSzPts val="1740"/>
            </a:pPr>
            <a:r>
              <a:rPr lang="en-US" dirty="0"/>
              <a:t>Performance measurement</a:t>
            </a:r>
            <a:endParaRPr dirty="0"/>
          </a:p>
        </p:txBody>
      </p:sp>
      <p:sp>
        <p:nvSpPr>
          <p:cNvPr id="481" name="Google Shape;481;p56"/>
          <p:cNvSpPr/>
          <p:nvPr/>
        </p:nvSpPr>
        <p:spPr>
          <a:xfrm>
            <a:off x="0" y="381000"/>
            <a:ext cx="91440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0"/>
              <a:buFont typeface="Twentieth Century"/>
              <a:buNone/>
            </a:pPr>
            <a:r>
              <a:rPr lang="en-US" sz="3630" b="1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Performance Summary</a:t>
            </a:r>
            <a:endParaRPr sz="3630" b="1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7250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dirty="0"/>
              <a:t>Unit -1</a:t>
            </a:r>
            <a:endParaRPr dirty="0"/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1"/>
          </p:nvPr>
        </p:nvSpPr>
        <p:spPr>
          <a:xfrm>
            <a:off x="457199" y="1719263"/>
            <a:ext cx="8427493" cy="441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Functional units, Bus structures, performance, </a:t>
            </a:r>
          </a:p>
          <a:p>
            <a:r>
              <a:rPr lang="en-US" sz="2100" b="1" dirty="0">
                <a:solidFill>
                  <a:srgbClr val="FF0000"/>
                </a:solidFill>
              </a:rPr>
              <a:t>Overflow in integer arithmetic</a:t>
            </a:r>
            <a:r>
              <a:rPr lang="en-US" sz="2100" dirty="0">
                <a:solidFill>
                  <a:srgbClr val="FF0000"/>
                </a:solidFill>
              </a:rPr>
              <a:t>: </a:t>
            </a:r>
            <a:r>
              <a:rPr lang="en-US" sz="2400" dirty="0">
                <a:solidFill>
                  <a:srgbClr val="FF0000"/>
                </a:solidFill>
              </a:rPr>
              <a:t>Numbers, Arithmetic operations and characters</a:t>
            </a:r>
          </a:p>
          <a:p>
            <a:r>
              <a:rPr lang="en-US" sz="2400" dirty="0"/>
              <a:t>Memory locations and addresses, </a:t>
            </a:r>
          </a:p>
          <a:p>
            <a:r>
              <a:rPr lang="en-US" sz="2400" dirty="0"/>
              <a:t>Memory operations, </a:t>
            </a:r>
          </a:p>
          <a:p>
            <a:r>
              <a:rPr lang="en-US" sz="2400" dirty="0"/>
              <a:t>Instructions and instruction sequencing,</a:t>
            </a:r>
          </a:p>
          <a:p>
            <a:r>
              <a:rPr lang="en-US" sz="2400" dirty="0"/>
              <a:t>Addressing modes, </a:t>
            </a:r>
          </a:p>
          <a:p>
            <a:r>
              <a:rPr lang="en-US" sz="2400" dirty="0"/>
              <a:t>Subroutines and use of stack frames, </a:t>
            </a:r>
          </a:p>
          <a:p>
            <a:r>
              <a:rPr lang="en-US" sz="2400" dirty="0"/>
              <a:t>Encoding of machine instructions.</a:t>
            </a:r>
            <a:endParaRPr dirty="0"/>
          </a:p>
        </p:txBody>
      </p:sp>
      <p:sp>
        <p:nvSpPr>
          <p:cNvPr id="133" name="Google Shape;133;p16" descr="What is Computer?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949245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8E1453D9-9D08-4DEF-AA13-622EF37F7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Number, Arithmetic Operations, and Characters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B43C47CA-D79C-40C3-AB9A-1E48E773BF9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686800" cy="472440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en-IN" altLang="en-US" sz="2800"/>
              <a:t>Let us learn</a:t>
            </a:r>
          </a:p>
          <a:p>
            <a:pPr algn="just" eaLnBrk="1" hangingPunct="1"/>
            <a:r>
              <a:rPr lang="en-IN" altLang="en-US" sz="2800"/>
              <a:t>Binary number representation</a:t>
            </a:r>
          </a:p>
          <a:p>
            <a:pPr algn="just" eaLnBrk="1" hangingPunct="1"/>
            <a:r>
              <a:rPr lang="en-IN" altLang="en-US" sz="2800"/>
              <a:t>Arithmetic operation on these number</a:t>
            </a:r>
          </a:p>
          <a:p>
            <a:pPr algn="just" eaLnBrk="1" hangingPunct="1"/>
            <a:r>
              <a:rPr lang="en-IN" altLang="en-US" sz="2800"/>
              <a:t>Character representation</a:t>
            </a:r>
          </a:p>
          <a:p>
            <a:pPr algn="just" eaLnBrk="1" hangingPunct="1"/>
            <a:endParaRPr lang="en-IN" altLang="en-US" sz="2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11E3CAE5-76B5-4D58-A1C3-AA98AC390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Number, Arithmetic Operations, and Characters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7D4A8926-1C00-4E76-8F65-0BA3B165F75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686800" cy="4724400"/>
          </a:xfrm>
        </p:spPr>
        <p:txBody>
          <a:bodyPr/>
          <a:lstStyle/>
          <a:p>
            <a:pPr algn="just" eaLnBrk="1" hangingPunct="1"/>
            <a:r>
              <a:rPr lang="en-IN" altLang="en-US" sz="2800"/>
              <a:t>Computers are built using logic circuits that operate on information  represented by two values 0 and 1.</a:t>
            </a:r>
          </a:p>
          <a:p>
            <a:pPr algn="just" eaLnBrk="1" hangingPunct="1"/>
            <a:r>
              <a:rPr lang="en-IN" altLang="en-US" sz="2800"/>
              <a:t>The bit of  information stands for </a:t>
            </a:r>
            <a:r>
              <a:rPr lang="en-IN" altLang="en-US" sz="2800" u="sng">
                <a:solidFill>
                  <a:srgbClr val="FF0000"/>
                </a:solidFill>
              </a:rPr>
              <a:t>binary digit</a:t>
            </a:r>
          </a:p>
          <a:p>
            <a:pPr algn="just" eaLnBrk="1" hangingPunct="1"/>
            <a:r>
              <a:rPr lang="en-IN" altLang="en-US" sz="2800"/>
              <a:t>Represent </a:t>
            </a:r>
            <a:r>
              <a:rPr lang="en-IN" altLang="en-US" sz="2800" u="sng">
                <a:solidFill>
                  <a:srgbClr val="FF0000"/>
                </a:solidFill>
              </a:rPr>
              <a:t>number</a:t>
            </a:r>
            <a:r>
              <a:rPr lang="en-IN" altLang="en-US" sz="2800" u="sng"/>
              <a:t> </a:t>
            </a:r>
            <a:r>
              <a:rPr lang="en-IN" altLang="en-US" sz="2800">
                <a:sym typeface="Wingdings" panose="05000000000000000000" pitchFamily="2" charset="2"/>
              </a:rPr>
              <a:t> string of bits called </a:t>
            </a:r>
            <a:r>
              <a:rPr lang="en-IN" altLang="en-US" sz="2800">
                <a:solidFill>
                  <a:srgbClr val="FF0000"/>
                </a:solidFill>
                <a:sym typeface="Wingdings" panose="05000000000000000000" pitchFamily="2" charset="2"/>
              </a:rPr>
              <a:t>binary number</a:t>
            </a:r>
          </a:p>
          <a:p>
            <a:pPr algn="just" eaLnBrk="1" hangingPunct="1"/>
            <a:r>
              <a:rPr lang="en-IN" altLang="en-US" sz="2800"/>
              <a:t>Represent </a:t>
            </a:r>
            <a:r>
              <a:rPr lang="en-IN" altLang="en-US" sz="2800" u="sng">
                <a:solidFill>
                  <a:srgbClr val="FF0000"/>
                </a:solidFill>
              </a:rPr>
              <a:t>Text character </a:t>
            </a:r>
            <a:r>
              <a:rPr lang="en-IN" altLang="en-US" sz="2800">
                <a:sym typeface="Wingdings" panose="05000000000000000000" pitchFamily="2" charset="2"/>
              </a:rPr>
              <a:t> string of bits called </a:t>
            </a:r>
            <a:r>
              <a:rPr lang="en-IN" altLang="en-US" sz="2800">
                <a:solidFill>
                  <a:srgbClr val="FF0000"/>
                </a:solidFill>
                <a:sym typeface="Wingdings" panose="05000000000000000000" pitchFamily="2" charset="2"/>
              </a:rPr>
              <a:t>character code</a:t>
            </a:r>
            <a:endParaRPr lang="en-IN" altLang="en-US" sz="2800">
              <a:solidFill>
                <a:srgbClr val="FF0000"/>
              </a:solidFill>
            </a:endParaRPr>
          </a:p>
          <a:p>
            <a:pPr algn="just" eaLnBrk="1" hangingPunct="1"/>
            <a:endParaRPr lang="en-IN" altLang="en-US" sz="2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55D463DE-219B-4AEF-B381-2671AC095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Number, Arithmetic Operations, and Characters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B1DE43BB-52C0-4D6B-9F15-9B2212F10F6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686800" cy="4724400"/>
          </a:xfrm>
        </p:spPr>
        <p:txBody>
          <a:bodyPr/>
          <a:lstStyle/>
          <a:p>
            <a:pPr algn="just" eaLnBrk="1" hangingPunct="1"/>
            <a:r>
              <a:rPr lang="en-IN" altLang="en-US" sz="2800"/>
              <a:t>Integer number are represented in two forms</a:t>
            </a:r>
          </a:p>
          <a:p>
            <a:pPr lvl="1" algn="just" eaLnBrk="1" hangingPunct="1"/>
            <a:r>
              <a:rPr lang="en-IN" altLang="en-US" sz="2500"/>
              <a:t>Signed integer</a:t>
            </a:r>
          </a:p>
          <a:p>
            <a:pPr lvl="1" algn="just" eaLnBrk="1" hangingPunct="1"/>
            <a:r>
              <a:rPr lang="en-IN" altLang="en-US" sz="2500"/>
              <a:t>Unsigned integer</a:t>
            </a:r>
          </a:p>
          <a:p>
            <a:pPr algn="just" eaLnBrk="1" hangingPunct="1"/>
            <a:r>
              <a:rPr lang="en-IN" altLang="en-US" sz="2800"/>
              <a:t>Unsigned integer number represent positive numbers.</a:t>
            </a:r>
          </a:p>
          <a:p>
            <a:pPr algn="just" eaLnBrk="1" hangingPunct="1"/>
            <a:r>
              <a:rPr lang="en-IN" altLang="en-US" sz="2800"/>
              <a:t>Computer does not have provision to represent negative sign,  so various techniques are used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7A7052E2-28ED-45DD-8F83-1CAED10760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Number, Arithmetic Operations, and Characters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D9DDEE79-CEB2-4598-8151-EC54C04E53B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686800" cy="4724400"/>
          </a:xfrm>
        </p:spPr>
        <p:txBody>
          <a:bodyPr/>
          <a:lstStyle/>
          <a:p>
            <a:pPr algn="just" eaLnBrk="1" hangingPunct="1"/>
            <a:r>
              <a:rPr lang="en-IN" altLang="en-US" sz="2800"/>
              <a:t>Computers are built using logic circuits that operate on information  represented by two values 0 and 1.</a:t>
            </a:r>
          </a:p>
          <a:p>
            <a:pPr algn="just" eaLnBrk="1" hangingPunct="1"/>
            <a:r>
              <a:rPr lang="en-IN" altLang="en-US" sz="2800"/>
              <a:t>The bit of  information stands for </a:t>
            </a:r>
            <a:r>
              <a:rPr lang="en-IN" altLang="en-US" sz="2800" u="sng">
                <a:solidFill>
                  <a:srgbClr val="FF0000"/>
                </a:solidFill>
              </a:rPr>
              <a:t>binary digit</a:t>
            </a:r>
          </a:p>
          <a:p>
            <a:pPr algn="just" eaLnBrk="1" hangingPunct="1"/>
            <a:r>
              <a:rPr lang="en-IN" altLang="en-US" sz="2800"/>
              <a:t>Represent </a:t>
            </a:r>
            <a:r>
              <a:rPr lang="en-IN" altLang="en-US" sz="2800" u="sng">
                <a:solidFill>
                  <a:srgbClr val="FF0000"/>
                </a:solidFill>
              </a:rPr>
              <a:t>number</a:t>
            </a:r>
            <a:r>
              <a:rPr lang="en-IN" altLang="en-US" sz="2800" u="sng"/>
              <a:t> </a:t>
            </a:r>
            <a:r>
              <a:rPr lang="en-IN" altLang="en-US" sz="2800">
                <a:sym typeface="Wingdings" panose="05000000000000000000" pitchFamily="2" charset="2"/>
              </a:rPr>
              <a:t> string of bits called </a:t>
            </a:r>
            <a:r>
              <a:rPr lang="en-IN" altLang="en-US" sz="2800">
                <a:solidFill>
                  <a:srgbClr val="FF0000"/>
                </a:solidFill>
                <a:sym typeface="Wingdings" panose="05000000000000000000" pitchFamily="2" charset="2"/>
              </a:rPr>
              <a:t>binary number</a:t>
            </a:r>
          </a:p>
          <a:p>
            <a:pPr algn="just" eaLnBrk="1" hangingPunct="1"/>
            <a:r>
              <a:rPr lang="en-IN" altLang="en-US" sz="2800"/>
              <a:t>Represent </a:t>
            </a:r>
            <a:r>
              <a:rPr lang="en-IN" altLang="en-US" sz="2800" u="sng">
                <a:solidFill>
                  <a:srgbClr val="FF0000"/>
                </a:solidFill>
              </a:rPr>
              <a:t>Text character </a:t>
            </a:r>
            <a:r>
              <a:rPr lang="en-IN" altLang="en-US" sz="2800">
                <a:sym typeface="Wingdings" panose="05000000000000000000" pitchFamily="2" charset="2"/>
              </a:rPr>
              <a:t> string of bits called </a:t>
            </a:r>
            <a:r>
              <a:rPr lang="en-IN" altLang="en-US" sz="2800">
                <a:solidFill>
                  <a:srgbClr val="FF0000"/>
                </a:solidFill>
                <a:sym typeface="Wingdings" panose="05000000000000000000" pitchFamily="2" charset="2"/>
              </a:rPr>
              <a:t>character code</a:t>
            </a:r>
            <a:endParaRPr lang="en-IN" altLang="en-US" sz="2800">
              <a:solidFill>
                <a:srgbClr val="FF0000"/>
              </a:solidFill>
            </a:endParaRPr>
          </a:p>
          <a:p>
            <a:pPr algn="just" eaLnBrk="1" hangingPunct="1"/>
            <a:endParaRPr lang="en-IN" altLang="en-US"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643E6D0D-457C-466E-8E16-C985C2DFC7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Number, Arithmetic Operations, and Characters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D07765A4-669E-4D24-8A27-D34DA888D94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81000" y="1676400"/>
            <a:ext cx="8229600" cy="47244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cs typeface="华文仿宋" panose="02010600040101010101" pitchFamily="2" charset="-122"/>
              </a:rPr>
              <a:t>Number representation </a:t>
            </a:r>
          </a:p>
          <a:p>
            <a:pPr eaLnBrk="1" hangingPunct="1"/>
            <a:r>
              <a:rPr lang="en-US" altLang="zh-CN" sz="2500" dirty="0">
                <a:cs typeface="华文仿宋" panose="02010600040101010101" pitchFamily="2" charset="-122"/>
              </a:rPr>
              <a:t>Various techniques to represent signed integer number are  </a:t>
            </a:r>
          </a:p>
          <a:p>
            <a:pPr lvl="1" eaLnBrk="1" hangingPunct="1">
              <a:buFont typeface="Courier New" panose="02070309020205020404" pitchFamily="49" charset="0"/>
              <a:buChar char="o"/>
            </a:pPr>
            <a:r>
              <a:rPr lang="en-US" altLang="zh-CN" sz="2500" dirty="0">
                <a:cs typeface="华文仿宋" panose="02010600040101010101" pitchFamily="2" charset="-122"/>
              </a:rPr>
              <a:t>   Sign and magnitude</a:t>
            </a:r>
          </a:p>
          <a:p>
            <a:pPr lvl="1" eaLnBrk="1" hangingPunct="1">
              <a:buFont typeface="Courier New" panose="02070309020205020404" pitchFamily="49" charset="0"/>
              <a:buChar char="o"/>
            </a:pPr>
            <a:r>
              <a:rPr lang="en-US" altLang="zh-CN" sz="2500" dirty="0">
                <a:cs typeface="华文仿宋" panose="02010600040101010101" pitchFamily="2" charset="-122"/>
              </a:rPr>
              <a:t>   One’s complement</a:t>
            </a:r>
          </a:p>
          <a:p>
            <a:pPr lvl="1" eaLnBrk="1" hangingPunct="1">
              <a:buFont typeface="Courier New" panose="02070309020205020404" pitchFamily="49" charset="0"/>
              <a:buChar char="o"/>
            </a:pPr>
            <a:r>
              <a:rPr lang="en-US" altLang="zh-CN" sz="2500" dirty="0">
                <a:cs typeface="华文仿宋" panose="02010600040101010101" pitchFamily="2" charset="-122"/>
              </a:rPr>
              <a:t>   Two’s complement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IN" altLang="en-US" sz="28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DA9DA21-2BAC-4617-A399-BF6E564AA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Number, Arithmetic Operations, and Characters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1C8C7F50-C42B-4E61-81EC-9E63B92500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686800" cy="4724400"/>
          </a:xfrm>
        </p:spPr>
        <p:txBody>
          <a:bodyPr/>
          <a:lstStyle/>
          <a:p>
            <a:pPr algn="just" eaLnBrk="1" hangingPunct="1"/>
            <a:r>
              <a:rPr lang="en-IN" altLang="en-US" sz="2800" dirty="0"/>
              <a:t>Integer number are represented in two forms</a:t>
            </a:r>
          </a:p>
          <a:p>
            <a:pPr lvl="1" algn="just" eaLnBrk="1" hangingPunct="1">
              <a:buFont typeface="Courier New" panose="02070309020205020404" pitchFamily="49" charset="0"/>
              <a:buChar char="o"/>
            </a:pPr>
            <a:r>
              <a:rPr lang="en-IN" altLang="en-US" sz="2500" dirty="0"/>
              <a:t>Signed integer</a:t>
            </a:r>
          </a:p>
          <a:p>
            <a:pPr lvl="1" algn="just" eaLnBrk="1" hangingPunct="1">
              <a:buFont typeface="Courier New" panose="02070309020205020404" pitchFamily="49" charset="0"/>
              <a:buChar char="o"/>
            </a:pPr>
            <a:r>
              <a:rPr lang="en-IN" altLang="en-US" sz="2500" dirty="0"/>
              <a:t>Unsigned integer</a:t>
            </a:r>
          </a:p>
          <a:p>
            <a:pPr algn="just" eaLnBrk="1" hangingPunct="1"/>
            <a:r>
              <a:rPr lang="en-IN" altLang="en-US" sz="2800" dirty="0"/>
              <a:t>Unsigned integer number represent positive numbers.</a:t>
            </a:r>
          </a:p>
          <a:p>
            <a:pPr algn="just" eaLnBrk="1" hangingPunct="1"/>
            <a:r>
              <a:rPr lang="en-IN" altLang="en-US" sz="2800" dirty="0"/>
              <a:t>Computer does not have provision to represent negative sign,  so various techniques are used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E3A91F7B-566C-4F7D-87DE-C8C031892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8077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CBB37D15-9AC9-45D6-83A0-65BAAE984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Number, Arithmetic Operations, and Characters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3B6B4322-C551-4635-B943-9329A2FD03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Number, Arithmetic Operations, and Characters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74C4D075-ED76-436A-90BE-E669D41A1BA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eaLnBrk="1" hangingPunct="1"/>
            <a:r>
              <a:rPr lang="en-US" altLang="zh-CN" sz="2800">
                <a:cs typeface="华文仿宋" panose="02010600040101010101" pitchFamily="2" charset="-122"/>
              </a:rPr>
              <a:t>Assumptions: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800">
                <a:cs typeface="华文仿宋" panose="02010600040101010101" pitchFamily="2" charset="-122"/>
              </a:rPr>
              <a:t>          4-bit machine word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800">
                <a:cs typeface="华文仿宋" panose="02010600040101010101" pitchFamily="2" charset="-122"/>
              </a:rPr>
              <a:t>          16 different values can be represented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800">
                <a:cs typeface="华文仿宋" panose="02010600040101010101" pitchFamily="2" charset="-122"/>
              </a:rPr>
              <a:t>          Roughly half are positive, half are negative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IN" altLang="en-US"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wentieth Century"/>
              <a:buNone/>
            </a:pPr>
            <a:r>
              <a:rPr lang="en-US" b="0"/>
              <a:t>What are the different types of computers?</a:t>
            </a:r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457200" y="1719263"/>
            <a:ext cx="8458200" cy="441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2400"/>
              <a:t> </a:t>
            </a:r>
            <a:endParaRPr sz="2000"/>
          </a:p>
        </p:txBody>
      </p:sp>
      <p:pic>
        <p:nvPicPr>
          <p:cNvPr id="152" name="Google Shape;152;p18" descr="Types of Computer – KRITIKA COMPUTER CENT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1752600"/>
            <a:ext cx="708660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BDDFB1BA-46C8-47C9-87A8-8F2DEC9CA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8077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788AE274-60D8-45D0-A226-36C24479FD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Number, Arithmetic Operations, and Characters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D8C9F-8B17-4250-80F4-7D61B6C5209E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0A535B-876B-4912-AE5F-7720484CD9D3}"/>
              </a:ext>
            </a:extLst>
          </p:cNvPr>
          <p:cNvSpPr txBox="1">
            <a:spLocks/>
          </p:cNvSpPr>
          <p:nvPr/>
        </p:nvSpPr>
        <p:spPr>
          <a:xfrm>
            <a:off x="381000" y="16002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3C7BE1-670D-4158-9453-E075BA038849}"/>
              </a:ext>
            </a:extLst>
          </p:cNvPr>
          <p:cNvSpPr txBox="1"/>
          <p:nvPr/>
        </p:nvSpPr>
        <p:spPr>
          <a:xfrm>
            <a:off x="685800" y="228600"/>
            <a:ext cx="56388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3600" b="1" dirty="0">
                <a:solidFill>
                  <a:srgbClr val="FF0000"/>
                </a:solidFill>
                <a:latin typeface="+mn-lt"/>
              </a:rPr>
              <a:t>Sign-and-magnitude system</a:t>
            </a:r>
            <a:endParaRPr lang="en-US" sz="3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0DACAE-3744-4C4B-8192-906707A96112}"/>
              </a:ext>
            </a:extLst>
          </p:cNvPr>
          <p:cNvSpPr txBox="1">
            <a:spLocks/>
          </p:cNvSpPr>
          <p:nvPr/>
        </p:nvSpPr>
        <p:spPr>
          <a:xfrm>
            <a:off x="0" y="1600200"/>
            <a:ext cx="8839200" cy="4724400"/>
          </a:xfrm>
          <a:prstGeom prst="rect">
            <a:avLst/>
          </a:prstGeom>
        </p:spPr>
        <p:txBody>
          <a:bodyPr/>
          <a:lstStyle/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r>
              <a:rPr lang="en-IN" sz="2000" dirty="0">
                <a:latin typeface="+mn-lt"/>
              </a:rPr>
              <a:t>Plus(+) sign to represent positive number  and Minus(-) sign to represent negative number</a:t>
            </a:r>
          </a:p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r>
              <a:rPr lang="en-IN" sz="2000" dirty="0">
                <a:latin typeface="+mn-lt"/>
              </a:rPr>
              <a:t>Positive number and Negative number are represented with binary digits.  The leftmost bit(sign bit) in the number represent  sign of the number.   The remaining bits represent magnitude of number</a:t>
            </a:r>
          </a:p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r>
              <a:rPr lang="en-IN" sz="2000" dirty="0">
                <a:latin typeface="+mn-lt"/>
              </a:rPr>
              <a:t>Signed magnitude format for 4-bit signed number</a:t>
            </a:r>
          </a:p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endParaRPr lang="en-IN" sz="2400" dirty="0">
              <a:latin typeface="+mn-lt"/>
            </a:endParaRPr>
          </a:p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endParaRPr lang="en-IN" sz="3200" dirty="0">
              <a:latin typeface="+mn-lt"/>
            </a:endParaRPr>
          </a:p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endParaRPr lang="en-IN" sz="2800" dirty="0">
              <a:latin typeface="+mn-lt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69BF62-E06E-4389-A402-16084464782F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4191000"/>
          <a:ext cx="4035426" cy="944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5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9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91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44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625" marB="4562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625" marB="4562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625" marB="456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24" marR="91424" marT="45625" marB="456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Right Brace 8">
            <a:extLst>
              <a:ext uri="{FF2B5EF4-FFF2-40B4-BE49-F238E27FC236}">
                <a16:creationId xmlns:a16="http://schemas.microsoft.com/office/drawing/2014/main" id="{B3B41D4E-5A42-4EA6-9199-93257D164622}"/>
              </a:ext>
            </a:extLst>
          </p:cNvPr>
          <p:cNvSpPr/>
          <p:nvPr/>
        </p:nvSpPr>
        <p:spPr>
          <a:xfrm rot="16200000" flipH="1">
            <a:off x="1181100" y="4991100"/>
            <a:ext cx="609600" cy="990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809907D-CD2D-4470-B8E9-03198A82991F}"/>
              </a:ext>
            </a:extLst>
          </p:cNvPr>
          <p:cNvSpPr/>
          <p:nvPr/>
        </p:nvSpPr>
        <p:spPr>
          <a:xfrm rot="16200000" flipH="1">
            <a:off x="3162300" y="4152900"/>
            <a:ext cx="609600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9476" name="TextBox 10">
            <a:extLst>
              <a:ext uri="{FF2B5EF4-FFF2-40B4-BE49-F238E27FC236}">
                <a16:creationId xmlns:a16="http://schemas.microsoft.com/office/drawing/2014/main" id="{8908B22B-989F-4D2D-98ED-4CA3AA22C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867400"/>
            <a:ext cx="106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Sign</a:t>
            </a:r>
          </a:p>
        </p:txBody>
      </p:sp>
      <p:sp>
        <p:nvSpPr>
          <p:cNvPr id="19477" name="TextBox 11">
            <a:extLst>
              <a:ext uri="{FF2B5EF4-FFF2-40B4-BE49-F238E27FC236}">
                <a16:creationId xmlns:a16="http://schemas.microsoft.com/office/drawing/2014/main" id="{4A829712-7DB3-49CF-8498-3D127A12C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867400"/>
            <a:ext cx="2895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Magnitude</a:t>
            </a:r>
          </a:p>
        </p:txBody>
      </p:sp>
      <p:sp>
        <p:nvSpPr>
          <p:cNvPr id="19478" name="TextBox 12">
            <a:extLst>
              <a:ext uri="{FF2B5EF4-FFF2-40B4-BE49-F238E27FC236}">
                <a16:creationId xmlns:a16="http://schemas.microsoft.com/office/drawing/2014/main" id="{41F23C76-1C6C-4192-A7B0-67B4995D8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724400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MSB</a:t>
            </a:r>
          </a:p>
        </p:txBody>
      </p:sp>
      <p:sp>
        <p:nvSpPr>
          <p:cNvPr id="19479" name="TextBox 13">
            <a:extLst>
              <a:ext uri="{FF2B5EF4-FFF2-40B4-BE49-F238E27FC236}">
                <a16:creationId xmlns:a16="http://schemas.microsoft.com/office/drawing/2014/main" id="{3EF2A96B-3560-43F4-8B37-EAB483A1A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724400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LSB</a:t>
            </a:r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9DE5D33D-181C-4182-93F6-E100096C4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4114800"/>
            <a:ext cx="3581400" cy="184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j-lt"/>
              </a:rPr>
              <a:t>MSB = 0, then number is +</a:t>
            </a:r>
            <a:r>
              <a:rPr lang="en-US" sz="2000" dirty="0" err="1">
                <a:latin typeface="+mj-lt"/>
              </a:rPr>
              <a:t>ve</a:t>
            </a:r>
            <a:endParaRPr lang="en-US" sz="2000" dirty="0">
              <a:latin typeface="+mj-lt"/>
            </a:endParaRPr>
          </a:p>
          <a:p>
            <a:pPr eaLnBrk="1" hangingPunct="1">
              <a:defRPr/>
            </a:pPr>
            <a:endParaRPr lang="en-US" sz="2000" dirty="0">
              <a:latin typeface="+mj-lt"/>
            </a:endParaRPr>
          </a:p>
          <a:p>
            <a:pPr eaLnBrk="1" hangingPunct="1">
              <a:defRPr/>
            </a:pPr>
            <a:r>
              <a:rPr lang="en-US" sz="2000" dirty="0">
                <a:latin typeface="+mj-lt"/>
              </a:rPr>
              <a:t>MSB = 1, then number is -</a:t>
            </a:r>
            <a:r>
              <a:rPr lang="en-US" sz="2000" dirty="0" err="1">
                <a:latin typeface="+mj-lt"/>
              </a:rPr>
              <a:t>ve</a:t>
            </a:r>
            <a:endParaRPr lang="en-US" sz="2000" dirty="0">
              <a:latin typeface="+mj-lt"/>
            </a:endParaRP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73254-78B2-482E-A789-7A39C1091F83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C06F81-2E8D-4DE9-9F58-21B39A47C85E}"/>
              </a:ext>
            </a:extLst>
          </p:cNvPr>
          <p:cNvSpPr txBox="1">
            <a:spLocks/>
          </p:cNvSpPr>
          <p:nvPr/>
        </p:nvSpPr>
        <p:spPr>
          <a:xfrm>
            <a:off x="381000" y="16002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73E13B2-A14F-43C3-8175-B09CB1019F28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1676400"/>
          <a:ext cx="4371974" cy="2265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2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2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448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n-lt"/>
                        </a:rPr>
                        <a:t>+0 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25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-0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BF4ABF1-EE84-4C3C-B636-9A54F3DE4CF2}"/>
              </a:ext>
            </a:extLst>
          </p:cNvPr>
          <p:cNvSpPr txBox="1"/>
          <p:nvPr/>
        </p:nvSpPr>
        <p:spPr>
          <a:xfrm>
            <a:off x="685800" y="228600"/>
            <a:ext cx="56388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3600" b="1" dirty="0">
                <a:solidFill>
                  <a:srgbClr val="FF0000"/>
                </a:solidFill>
                <a:latin typeface="+mn-lt"/>
              </a:rPr>
              <a:t>Sign-and-magnitude system</a:t>
            </a:r>
            <a:endParaRPr lang="en-US" sz="36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0511" name="Picture 43">
            <a:extLst>
              <a:ext uri="{FF2B5EF4-FFF2-40B4-BE49-F238E27FC236}">
                <a16:creationId xmlns:a16="http://schemas.microsoft.com/office/drawing/2014/main" id="{B64BDFB8-3220-4E25-8961-EFB35D0B2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752600"/>
            <a:ext cx="2895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E468C-2966-46B2-89A5-4AF222302AA8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19C707-AC2C-4C0C-AB06-FDB2296C2183}"/>
              </a:ext>
            </a:extLst>
          </p:cNvPr>
          <p:cNvSpPr txBox="1">
            <a:spLocks/>
          </p:cNvSpPr>
          <p:nvPr/>
        </p:nvSpPr>
        <p:spPr>
          <a:xfrm>
            <a:off x="381000" y="16002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5FE7584-DEAB-484D-8861-8734C8CDAE3B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1676400"/>
          <a:ext cx="4724398" cy="2189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3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6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6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45088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n-lt"/>
                        </a:rPr>
                        <a:t>+1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03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B9FDBE43-0A4A-4BFE-9518-8D2A67DA4610}"/>
              </a:ext>
            </a:extLst>
          </p:cNvPr>
          <p:cNvSpPr txBox="1"/>
          <p:nvPr/>
        </p:nvSpPr>
        <p:spPr>
          <a:xfrm>
            <a:off x="685800" y="228600"/>
            <a:ext cx="56388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3600" b="1" dirty="0">
                <a:solidFill>
                  <a:srgbClr val="FF0000"/>
                </a:solidFill>
                <a:latin typeface="+mn-lt"/>
              </a:rPr>
              <a:t>Sign-and-magnitude system</a:t>
            </a:r>
            <a:endParaRPr lang="en-US" sz="36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1535" name="Picture 32">
            <a:extLst>
              <a:ext uri="{FF2B5EF4-FFF2-40B4-BE49-F238E27FC236}">
                <a16:creationId xmlns:a16="http://schemas.microsoft.com/office/drawing/2014/main" id="{178A3CD9-9011-497E-89F3-772D58F1F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752600"/>
            <a:ext cx="23622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0740F-0C67-40D5-8B03-6F44A67816E0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FBE200-DA13-487C-81FC-43F662022107}"/>
              </a:ext>
            </a:extLst>
          </p:cNvPr>
          <p:cNvSpPr txBox="1">
            <a:spLocks/>
          </p:cNvSpPr>
          <p:nvPr/>
        </p:nvSpPr>
        <p:spPr>
          <a:xfrm>
            <a:off x="381000" y="16002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C48EAC-10BA-4DB8-B0A0-4F3871F29C7A}"/>
              </a:ext>
            </a:extLst>
          </p:cNvPr>
          <p:cNvCxnSpPr/>
          <p:nvPr/>
        </p:nvCxnSpPr>
        <p:spPr>
          <a:xfrm rot="5400000">
            <a:off x="6402388" y="2514600"/>
            <a:ext cx="45561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418C23-275F-4E82-B11C-8F427C5E356E}"/>
              </a:ext>
            </a:extLst>
          </p:cNvPr>
          <p:cNvCxnSpPr/>
          <p:nvPr/>
        </p:nvCxnSpPr>
        <p:spPr>
          <a:xfrm>
            <a:off x="6705600" y="2743200"/>
            <a:ext cx="1143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4" name="TextBox 11">
            <a:extLst>
              <a:ext uri="{FF2B5EF4-FFF2-40B4-BE49-F238E27FC236}">
                <a16:creationId xmlns:a16="http://schemas.microsoft.com/office/drawing/2014/main" id="{37BC8149-9CCD-4740-8BEE-468025A04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2133600"/>
            <a:ext cx="1066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22535" name="TextBox 12">
            <a:extLst>
              <a:ext uri="{FF2B5EF4-FFF2-40B4-BE49-F238E27FC236}">
                <a16:creationId xmlns:a16="http://schemas.microsoft.com/office/drawing/2014/main" id="{2DD1BE3B-33FC-401D-A8C9-FFD4434DE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2860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2536" name="TextBox 13">
            <a:extLst>
              <a:ext uri="{FF2B5EF4-FFF2-40B4-BE49-F238E27FC236}">
                <a16:creationId xmlns:a16="http://schemas.microsoft.com/office/drawing/2014/main" id="{6FC67C3C-2925-4948-A2F2-C0F663179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28956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2537" name="TextBox 14">
            <a:extLst>
              <a:ext uri="{FF2B5EF4-FFF2-40B4-BE49-F238E27FC236}">
                <a16:creationId xmlns:a16="http://schemas.microsoft.com/office/drawing/2014/main" id="{1553DF71-4609-49C1-A749-E99BF0CD2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28956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4F249-A1B9-41B6-A529-B0ECBAE877CC}"/>
              </a:ext>
            </a:extLst>
          </p:cNvPr>
          <p:cNvCxnSpPr/>
          <p:nvPr/>
        </p:nvCxnSpPr>
        <p:spPr>
          <a:xfrm rot="5400000">
            <a:off x="6478587" y="3046413"/>
            <a:ext cx="4556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E0E25D-6E34-4FB8-8001-2D7D87147907}"/>
              </a:ext>
            </a:extLst>
          </p:cNvPr>
          <p:cNvCxnSpPr/>
          <p:nvPr/>
        </p:nvCxnSpPr>
        <p:spPr>
          <a:xfrm>
            <a:off x="6705600" y="3352800"/>
            <a:ext cx="1143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0" name="TextBox 17">
            <a:extLst>
              <a:ext uri="{FF2B5EF4-FFF2-40B4-BE49-F238E27FC236}">
                <a16:creationId xmlns:a16="http://schemas.microsoft.com/office/drawing/2014/main" id="{EBD4AA57-1B84-46F0-BC3E-E37CE03D0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28956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2541" name="TextBox 18">
            <a:extLst>
              <a:ext uri="{FF2B5EF4-FFF2-40B4-BE49-F238E27FC236}">
                <a16:creationId xmlns:a16="http://schemas.microsoft.com/office/drawing/2014/main" id="{E45A40EE-CD22-4B24-87AB-D1EA8CDEA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35814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2542" name="TextBox 19">
            <a:extLst>
              <a:ext uri="{FF2B5EF4-FFF2-40B4-BE49-F238E27FC236}">
                <a16:creationId xmlns:a16="http://schemas.microsoft.com/office/drawing/2014/main" id="{1815CF60-979B-49CF-B534-2E903C12259E}"/>
              </a:ext>
            </a:extLst>
          </p:cNvPr>
          <p:cNvSpPr txBox="1">
            <a:spLocks noChangeArrowheads="1"/>
          </p:cNvSpPr>
          <p:nvPr/>
        </p:nvSpPr>
        <p:spPr bwMode="auto">
          <a:xfrm flipV="1">
            <a:off x="7696200" y="35814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254F553-0B12-4B1C-9893-4D9FFB7AACF3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1676400"/>
          <a:ext cx="4371974" cy="2265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2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2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448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n-lt"/>
                        </a:rPr>
                        <a:t>+5 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25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-5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C3CC50A-CC08-408A-B837-04BB7ADE5782}"/>
              </a:ext>
            </a:extLst>
          </p:cNvPr>
          <p:cNvSpPr txBox="1"/>
          <p:nvPr/>
        </p:nvSpPr>
        <p:spPr>
          <a:xfrm>
            <a:off x="685800" y="228600"/>
            <a:ext cx="56388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3600" b="1" dirty="0">
                <a:solidFill>
                  <a:srgbClr val="FF0000"/>
                </a:solidFill>
                <a:latin typeface="+mn-lt"/>
              </a:rPr>
              <a:t>Sign-and-magnitude system</a:t>
            </a:r>
            <a:endParaRPr lang="en-US" sz="36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2570" name="Picture 43">
            <a:extLst>
              <a:ext uri="{FF2B5EF4-FFF2-40B4-BE49-F238E27FC236}">
                <a16:creationId xmlns:a16="http://schemas.microsoft.com/office/drawing/2014/main" id="{E276C4FD-D329-468F-B797-8494052F2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962400"/>
            <a:ext cx="23622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FFAED-D3BE-4EF9-9DAC-7F19EB0CDB69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B3AF41-3669-4184-845C-56044266F76D}"/>
              </a:ext>
            </a:extLst>
          </p:cNvPr>
          <p:cNvSpPr txBox="1">
            <a:spLocks/>
          </p:cNvSpPr>
          <p:nvPr/>
        </p:nvSpPr>
        <p:spPr>
          <a:xfrm>
            <a:off x="381000" y="16002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DFAE7A-C819-4F64-BB89-C911BE408357}"/>
              </a:ext>
            </a:extLst>
          </p:cNvPr>
          <p:cNvCxnSpPr/>
          <p:nvPr/>
        </p:nvCxnSpPr>
        <p:spPr>
          <a:xfrm rot="5400000">
            <a:off x="6249988" y="1828800"/>
            <a:ext cx="45561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15226F-E801-4A25-BD11-B58E843D7B16}"/>
              </a:ext>
            </a:extLst>
          </p:cNvPr>
          <p:cNvCxnSpPr/>
          <p:nvPr/>
        </p:nvCxnSpPr>
        <p:spPr>
          <a:xfrm>
            <a:off x="6553200" y="2057400"/>
            <a:ext cx="1143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TextBox 12">
            <a:extLst>
              <a:ext uri="{FF2B5EF4-FFF2-40B4-BE49-F238E27FC236}">
                <a16:creationId xmlns:a16="http://schemas.microsoft.com/office/drawing/2014/main" id="{F36C68B5-1AB2-45A5-8207-D371EA411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16002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3559" name="TextBox 13">
            <a:extLst>
              <a:ext uri="{FF2B5EF4-FFF2-40B4-BE49-F238E27FC236}">
                <a16:creationId xmlns:a16="http://schemas.microsoft.com/office/drawing/2014/main" id="{7693492E-F45C-4D1D-9DAA-668C0F9D2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22098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3560" name="TextBox 14">
            <a:extLst>
              <a:ext uri="{FF2B5EF4-FFF2-40B4-BE49-F238E27FC236}">
                <a16:creationId xmlns:a16="http://schemas.microsoft.com/office/drawing/2014/main" id="{2B2EF624-2A39-4164-9A07-54B2862AC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22098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A78D00-DD19-48C8-950A-7AEC8505AC7C}"/>
              </a:ext>
            </a:extLst>
          </p:cNvPr>
          <p:cNvCxnSpPr/>
          <p:nvPr/>
        </p:nvCxnSpPr>
        <p:spPr>
          <a:xfrm rot="5400000">
            <a:off x="6326187" y="2360613"/>
            <a:ext cx="4556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E0FFEA-6068-40FB-93E2-D7255FB00FEA}"/>
              </a:ext>
            </a:extLst>
          </p:cNvPr>
          <p:cNvCxnSpPr/>
          <p:nvPr/>
        </p:nvCxnSpPr>
        <p:spPr>
          <a:xfrm>
            <a:off x="6553200" y="2667000"/>
            <a:ext cx="1143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3" name="TextBox 17">
            <a:extLst>
              <a:ext uri="{FF2B5EF4-FFF2-40B4-BE49-F238E27FC236}">
                <a16:creationId xmlns:a16="http://schemas.microsoft.com/office/drawing/2014/main" id="{7868E956-005F-425A-BE7F-0E7078F69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2098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3564" name="TextBox 18">
            <a:extLst>
              <a:ext uri="{FF2B5EF4-FFF2-40B4-BE49-F238E27FC236}">
                <a16:creationId xmlns:a16="http://schemas.microsoft.com/office/drawing/2014/main" id="{5B86E444-2C2E-4EB2-A40D-5CD99E770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8956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3565" name="TextBox 19">
            <a:extLst>
              <a:ext uri="{FF2B5EF4-FFF2-40B4-BE49-F238E27FC236}">
                <a16:creationId xmlns:a16="http://schemas.microsoft.com/office/drawing/2014/main" id="{B909B1FC-C5FC-4440-A0CF-83D4BD638C49}"/>
              </a:ext>
            </a:extLst>
          </p:cNvPr>
          <p:cNvSpPr txBox="1">
            <a:spLocks noChangeArrowheads="1"/>
          </p:cNvSpPr>
          <p:nvPr/>
        </p:nvSpPr>
        <p:spPr bwMode="auto">
          <a:xfrm flipV="1">
            <a:off x="7543800" y="2895600"/>
            <a:ext cx="45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E7DFCC2-EF2C-452A-AB5E-82D0ED5B78E3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1676400"/>
          <a:ext cx="4371974" cy="2265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2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2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448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n-lt"/>
                        </a:rPr>
                        <a:t>+6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25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-6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61FA6EF-DBFD-471E-9960-C03B100ACF54}"/>
              </a:ext>
            </a:extLst>
          </p:cNvPr>
          <p:cNvSpPr txBox="1"/>
          <p:nvPr/>
        </p:nvSpPr>
        <p:spPr>
          <a:xfrm>
            <a:off x="685800" y="228600"/>
            <a:ext cx="56388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3600" b="1" dirty="0">
                <a:solidFill>
                  <a:srgbClr val="FF0000"/>
                </a:solidFill>
                <a:latin typeface="+mn-lt"/>
              </a:rPr>
              <a:t>Sign-and-magnitude system</a:t>
            </a:r>
            <a:endParaRPr lang="en-US" sz="36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3593" name="Picture 43">
            <a:extLst>
              <a:ext uri="{FF2B5EF4-FFF2-40B4-BE49-F238E27FC236}">
                <a16:creationId xmlns:a16="http://schemas.microsoft.com/office/drawing/2014/main" id="{3663EF77-F8C9-48AF-8D5B-D0546BC4C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438525"/>
            <a:ext cx="21717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94" name="TextBox 13">
            <a:extLst>
              <a:ext uri="{FF2B5EF4-FFF2-40B4-BE49-F238E27FC236}">
                <a16:creationId xmlns:a16="http://schemas.microsoft.com/office/drawing/2014/main" id="{0A866CC2-D86D-4127-8615-BB0CF16E6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600200"/>
            <a:ext cx="45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6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E6DF2-146E-4627-84D8-72541839307F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F1A73E-29B3-46C4-B298-96C639EB4E74}"/>
              </a:ext>
            </a:extLst>
          </p:cNvPr>
          <p:cNvSpPr txBox="1">
            <a:spLocks/>
          </p:cNvSpPr>
          <p:nvPr/>
        </p:nvSpPr>
        <p:spPr>
          <a:xfrm>
            <a:off x="381000" y="16002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A52041-4097-44D1-87C4-5DE7D47348C3}"/>
              </a:ext>
            </a:extLst>
          </p:cNvPr>
          <p:cNvCxnSpPr/>
          <p:nvPr/>
        </p:nvCxnSpPr>
        <p:spPr>
          <a:xfrm rot="5400000">
            <a:off x="6402388" y="1981200"/>
            <a:ext cx="45561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3E0190-D786-47FF-823A-A89880E6BB8D}"/>
              </a:ext>
            </a:extLst>
          </p:cNvPr>
          <p:cNvCxnSpPr/>
          <p:nvPr/>
        </p:nvCxnSpPr>
        <p:spPr>
          <a:xfrm>
            <a:off x="6705600" y="2209800"/>
            <a:ext cx="1143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2" name="TextBox 11">
            <a:extLst>
              <a:ext uri="{FF2B5EF4-FFF2-40B4-BE49-F238E27FC236}">
                <a16:creationId xmlns:a16="http://schemas.microsoft.com/office/drawing/2014/main" id="{03FC9D92-2F18-4465-8C67-A26213A24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1600200"/>
            <a:ext cx="1066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24583" name="TextBox 12">
            <a:extLst>
              <a:ext uri="{FF2B5EF4-FFF2-40B4-BE49-F238E27FC236}">
                <a16:creationId xmlns:a16="http://schemas.microsoft.com/office/drawing/2014/main" id="{6A20AE34-E546-4FD8-B39E-246A4F235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7526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4584" name="TextBox 13">
            <a:extLst>
              <a:ext uri="{FF2B5EF4-FFF2-40B4-BE49-F238E27FC236}">
                <a16:creationId xmlns:a16="http://schemas.microsoft.com/office/drawing/2014/main" id="{8718CFDD-0968-48D3-8579-DBCBDF321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23622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4585" name="TextBox 14">
            <a:extLst>
              <a:ext uri="{FF2B5EF4-FFF2-40B4-BE49-F238E27FC236}">
                <a16:creationId xmlns:a16="http://schemas.microsoft.com/office/drawing/2014/main" id="{8B780345-D775-4A2E-B52C-7E2066598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23622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EEF3AA-1098-4A42-BBC7-2A6CC136ADC1}"/>
              </a:ext>
            </a:extLst>
          </p:cNvPr>
          <p:cNvCxnSpPr/>
          <p:nvPr/>
        </p:nvCxnSpPr>
        <p:spPr>
          <a:xfrm rot="5400000">
            <a:off x="6478587" y="2513013"/>
            <a:ext cx="4556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709BA0-309C-4D50-AA46-32AC4B0EEE0E}"/>
              </a:ext>
            </a:extLst>
          </p:cNvPr>
          <p:cNvCxnSpPr/>
          <p:nvPr/>
        </p:nvCxnSpPr>
        <p:spPr>
          <a:xfrm>
            <a:off x="6705600" y="2819400"/>
            <a:ext cx="1143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8" name="TextBox 17">
            <a:extLst>
              <a:ext uri="{FF2B5EF4-FFF2-40B4-BE49-F238E27FC236}">
                <a16:creationId xmlns:a16="http://schemas.microsoft.com/office/drawing/2014/main" id="{B5F9CCD8-3EA6-4DF8-BC62-E47000C84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23622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4589" name="TextBox 18">
            <a:extLst>
              <a:ext uri="{FF2B5EF4-FFF2-40B4-BE49-F238E27FC236}">
                <a16:creationId xmlns:a16="http://schemas.microsoft.com/office/drawing/2014/main" id="{B47CDD2D-70C1-4307-BE70-18CA0B5D1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29718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2E2ED50-BABD-4C30-9E0A-5A5081B98AFC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1676400"/>
          <a:ext cx="4371974" cy="2265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2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2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448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n-lt"/>
                        </a:rPr>
                        <a:t>+7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25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-7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9831667-33F7-4B9D-A1A6-D71C4963D0DA}"/>
              </a:ext>
            </a:extLst>
          </p:cNvPr>
          <p:cNvSpPr txBox="1"/>
          <p:nvPr/>
        </p:nvSpPr>
        <p:spPr>
          <a:xfrm>
            <a:off x="685800" y="228600"/>
            <a:ext cx="56388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3600" b="1" dirty="0">
                <a:solidFill>
                  <a:srgbClr val="FF0000"/>
                </a:solidFill>
                <a:latin typeface="+mn-lt"/>
              </a:rPr>
              <a:t>Sign-and-magnitude system</a:t>
            </a:r>
            <a:endParaRPr lang="en-US" sz="3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4617" name="TextBox 28">
            <a:extLst>
              <a:ext uri="{FF2B5EF4-FFF2-40B4-BE49-F238E27FC236}">
                <a16:creationId xmlns:a16="http://schemas.microsoft.com/office/drawing/2014/main" id="{C8487425-2D33-4CD6-B5F0-5FA06A213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29718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</a:p>
        </p:txBody>
      </p:sp>
      <p:pic>
        <p:nvPicPr>
          <p:cNvPr id="24618" name="Picture 44">
            <a:extLst>
              <a:ext uri="{FF2B5EF4-FFF2-40B4-BE49-F238E27FC236}">
                <a16:creationId xmlns:a16="http://schemas.microsoft.com/office/drawing/2014/main" id="{58B542F7-A956-45D4-9808-D29808EF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400425"/>
            <a:ext cx="22860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3E0DE-C573-4951-A92A-F1F222DA7C57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36A854-5DBC-421C-A127-399CC236FB0D}"/>
              </a:ext>
            </a:extLst>
          </p:cNvPr>
          <p:cNvSpPr txBox="1">
            <a:spLocks/>
          </p:cNvSpPr>
          <p:nvPr/>
        </p:nvSpPr>
        <p:spPr>
          <a:xfrm>
            <a:off x="381000" y="16002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48EB92-3AED-484D-B1DD-1691E9C6F694}"/>
              </a:ext>
            </a:extLst>
          </p:cNvPr>
          <p:cNvSpPr txBox="1"/>
          <p:nvPr/>
        </p:nvSpPr>
        <p:spPr>
          <a:xfrm>
            <a:off x="685800" y="228600"/>
            <a:ext cx="56388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3600" b="1" dirty="0">
                <a:solidFill>
                  <a:srgbClr val="FF0000"/>
                </a:solidFill>
                <a:latin typeface="+mn-lt"/>
              </a:rPr>
              <a:t>Sign-and-magnitude system</a:t>
            </a:r>
            <a:endParaRPr lang="en-US" sz="3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617487-D543-4EF4-84A1-DE3EEB6994B1}"/>
              </a:ext>
            </a:extLst>
          </p:cNvPr>
          <p:cNvSpPr txBox="1">
            <a:spLocks/>
          </p:cNvSpPr>
          <p:nvPr/>
        </p:nvSpPr>
        <p:spPr>
          <a:xfrm>
            <a:off x="0" y="1600200"/>
            <a:ext cx="8839200" cy="4724400"/>
          </a:xfrm>
          <a:prstGeom prst="rect">
            <a:avLst/>
          </a:prstGeom>
        </p:spPr>
        <p:txBody>
          <a:bodyPr/>
          <a:lstStyle/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r>
              <a:rPr lang="en-IN" dirty="0">
                <a:latin typeface="+mn-lt"/>
              </a:rPr>
              <a:t>For addition and subtraction, it is necessary to consider signs of both the number and their relative magnitude in order to carry out the required arithmetic operation</a:t>
            </a:r>
          </a:p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r>
              <a:rPr lang="en-IN" dirty="0">
                <a:latin typeface="+mn-lt"/>
              </a:rPr>
              <a:t>There are two representation of zero(0)</a:t>
            </a:r>
          </a:p>
          <a:p>
            <a:pPr marL="776288" lvl="1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r>
              <a:rPr lang="en-IN" dirty="0">
                <a:latin typeface="+mn-lt"/>
              </a:rPr>
              <a:t>+0  </a:t>
            </a:r>
            <a:r>
              <a:rPr lang="en-IN" dirty="0">
                <a:latin typeface="+mn-lt"/>
                <a:sym typeface="Wingdings" pitchFamily="2" charset="2"/>
              </a:rPr>
              <a:t> 0000</a:t>
            </a:r>
          </a:p>
          <a:p>
            <a:pPr marL="776288" lvl="1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r>
              <a:rPr lang="en-IN" dirty="0">
                <a:latin typeface="+mn-lt"/>
                <a:sym typeface="Wingdings" pitchFamily="2" charset="2"/>
              </a:rPr>
              <a:t>-0   1000</a:t>
            </a:r>
            <a:endParaRPr lang="en-IN" dirty="0">
              <a:latin typeface="+mn-lt"/>
            </a:endParaRPr>
          </a:p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r>
              <a:rPr lang="en-IN" dirty="0">
                <a:latin typeface="+mn-lt"/>
              </a:rPr>
              <a:t>Due to this, it is difficult to test for zero operation frequently </a:t>
            </a:r>
          </a:p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en-IN" dirty="0">
                <a:latin typeface="+mn-lt"/>
              </a:rPr>
              <a:t>     performed by computer</a:t>
            </a:r>
          </a:p>
        </p:txBody>
      </p:sp>
      <p:pic>
        <p:nvPicPr>
          <p:cNvPr id="25606" name="Picture 43">
            <a:extLst>
              <a:ext uri="{FF2B5EF4-FFF2-40B4-BE49-F238E27FC236}">
                <a16:creationId xmlns:a16="http://schemas.microsoft.com/office/drawing/2014/main" id="{4D1E207B-5D46-43DD-9733-187090269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209800"/>
            <a:ext cx="2667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1E56C-23DF-4C05-A527-A24B14ACBCDA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9E36B6-CE07-4EA0-B02E-8D44279E7DAE}"/>
              </a:ext>
            </a:extLst>
          </p:cNvPr>
          <p:cNvSpPr txBox="1">
            <a:spLocks/>
          </p:cNvSpPr>
          <p:nvPr/>
        </p:nvSpPr>
        <p:spPr>
          <a:xfrm>
            <a:off x="381000" y="16002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26628" name="TextBox 23">
            <a:extLst>
              <a:ext uri="{FF2B5EF4-FFF2-40B4-BE49-F238E27FC236}">
                <a16:creationId xmlns:a16="http://schemas.microsoft.com/office/drawing/2014/main" id="{23A05AC2-693B-468E-92E0-B710B383D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28600"/>
            <a:ext cx="5638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1's complement system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844076-C1A5-486B-BFC4-F6046DCDF9D9}"/>
              </a:ext>
            </a:extLst>
          </p:cNvPr>
          <p:cNvSpPr txBox="1">
            <a:spLocks/>
          </p:cNvSpPr>
          <p:nvPr/>
        </p:nvSpPr>
        <p:spPr>
          <a:xfrm>
            <a:off x="0" y="1600200"/>
            <a:ext cx="5562600" cy="4724400"/>
          </a:xfrm>
          <a:prstGeom prst="rect">
            <a:avLst/>
          </a:prstGeom>
        </p:spPr>
        <p:txBody>
          <a:bodyPr/>
          <a:lstStyle/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r>
              <a:rPr lang="en-IN" sz="3200" dirty="0">
                <a:latin typeface="+mn-lt"/>
              </a:rPr>
              <a:t>The 1’s complement of a binary number is the number that results when we change all 1’s to zeros and the zeros to 1’s.</a:t>
            </a:r>
          </a:p>
        </p:txBody>
      </p:sp>
      <p:pic>
        <p:nvPicPr>
          <p:cNvPr id="26630" name="Picture 2">
            <a:extLst>
              <a:ext uri="{FF2B5EF4-FFF2-40B4-BE49-F238E27FC236}">
                <a16:creationId xmlns:a16="http://schemas.microsoft.com/office/drawing/2014/main" id="{6DC55A0C-B1D1-4ECF-A610-104C520E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524000"/>
            <a:ext cx="2895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27DC3-3DF5-4C46-BDE8-71DC92F700B2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1DFD3B-32DB-477B-B8C8-0C6409411BC9}"/>
              </a:ext>
            </a:extLst>
          </p:cNvPr>
          <p:cNvSpPr txBox="1">
            <a:spLocks/>
          </p:cNvSpPr>
          <p:nvPr/>
        </p:nvSpPr>
        <p:spPr>
          <a:xfrm>
            <a:off x="381000" y="16002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1118214E-9896-4F26-8743-21F6055073A9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1676400"/>
          <a:ext cx="4371974" cy="2265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2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2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448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n-lt"/>
                        </a:rPr>
                        <a:t>+0 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25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-0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678" name="TextBox 23">
            <a:extLst>
              <a:ext uri="{FF2B5EF4-FFF2-40B4-BE49-F238E27FC236}">
                <a16:creationId xmlns:a16="http://schemas.microsoft.com/office/drawing/2014/main" id="{4DFB0C7F-745A-4EBF-B790-4FD71200D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28600"/>
            <a:ext cx="5638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1's complement system</a:t>
            </a:r>
          </a:p>
        </p:txBody>
      </p:sp>
      <p:pic>
        <p:nvPicPr>
          <p:cNvPr id="27679" name="Picture 32">
            <a:extLst>
              <a:ext uri="{FF2B5EF4-FFF2-40B4-BE49-F238E27FC236}">
                <a16:creationId xmlns:a16="http://schemas.microsoft.com/office/drawing/2014/main" id="{90CE196E-93CC-4436-BBC8-AFA4B249A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600200"/>
            <a:ext cx="236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Analogy</a:t>
            </a:r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A chef prepares a certain recipe, then serves it to the customers. 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Chef knows how to prepare the food item whereas customer cares only about quality and taste of the food. 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“</a:t>
            </a:r>
            <a:r>
              <a:rPr lang="en-US" sz="2400" b="1"/>
              <a:t>customer</a:t>
            </a:r>
            <a:r>
              <a:rPr lang="en-US" sz="2400"/>
              <a:t>” </a:t>
            </a:r>
            <a:r>
              <a:rPr lang="en-US" sz="2400" b="1"/>
              <a:t>as computer organization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“</a:t>
            </a:r>
            <a:r>
              <a:rPr lang="en-US" sz="2400" b="1"/>
              <a:t>chef</a:t>
            </a:r>
            <a:r>
              <a:rPr lang="en-US" sz="2400"/>
              <a:t>” can referred to as </a:t>
            </a:r>
            <a:r>
              <a:rPr lang="en-US" sz="2400" b="1"/>
              <a:t>computer architecture</a:t>
            </a:r>
            <a:r>
              <a:rPr lang="en-US" sz="2400"/>
              <a:t> </a:t>
            </a:r>
            <a:endParaRPr/>
          </a:p>
          <a:p>
            <a:pPr marL="320040" lvl="0" indent="-228600" algn="just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E3E1-2245-40F4-A575-2DE9E33435E9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E7699-2042-4329-97B2-62608C6E4506}"/>
              </a:ext>
            </a:extLst>
          </p:cNvPr>
          <p:cNvSpPr txBox="1">
            <a:spLocks/>
          </p:cNvSpPr>
          <p:nvPr/>
        </p:nvSpPr>
        <p:spPr>
          <a:xfrm>
            <a:off x="381000" y="16002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C156CF9-3003-4AAC-9A1E-E7EB3316F686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1676400"/>
          <a:ext cx="4371974" cy="2265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2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2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448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n-lt"/>
                        </a:rPr>
                        <a:t>+1 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25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702" name="TextBox 23">
            <a:extLst>
              <a:ext uri="{FF2B5EF4-FFF2-40B4-BE49-F238E27FC236}">
                <a16:creationId xmlns:a16="http://schemas.microsoft.com/office/drawing/2014/main" id="{A9E7532A-8F05-4ED8-8880-5E83058FB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28600"/>
            <a:ext cx="5638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1's complement system</a:t>
            </a:r>
          </a:p>
        </p:txBody>
      </p:sp>
      <p:pic>
        <p:nvPicPr>
          <p:cNvPr id="28703" name="Picture 32">
            <a:extLst>
              <a:ext uri="{FF2B5EF4-FFF2-40B4-BE49-F238E27FC236}">
                <a16:creationId xmlns:a16="http://schemas.microsoft.com/office/drawing/2014/main" id="{9469CC1F-259F-4783-A0C0-557F5D21B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600200"/>
            <a:ext cx="286702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8876-B89D-498D-BA26-89B21EE2CD46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C147DC-B8D3-43D5-8E15-DEDA96242CF7}"/>
              </a:ext>
            </a:extLst>
          </p:cNvPr>
          <p:cNvSpPr txBox="1">
            <a:spLocks/>
          </p:cNvSpPr>
          <p:nvPr/>
        </p:nvSpPr>
        <p:spPr>
          <a:xfrm>
            <a:off x="381000" y="16002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2C5082-3D0B-43D7-9AC0-DE55FCA3F4CD}"/>
              </a:ext>
            </a:extLst>
          </p:cNvPr>
          <p:cNvCxnSpPr/>
          <p:nvPr/>
        </p:nvCxnSpPr>
        <p:spPr>
          <a:xfrm rot="5400000">
            <a:off x="534988" y="4724400"/>
            <a:ext cx="45561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D881A5-DF97-4E46-8BEA-FF949BB1FA68}"/>
              </a:ext>
            </a:extLst>
          </p:cNvPr>
          <p:cNvCxnSpPr/>
          <p:nvPr/>
        </p:nvCxnSpPr>
        <p:spPr>
          <a:xfrm>
            <a:off x="838200" y="4953000"/>
            <a:ext cx="1143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2" name="TextBox 11">
            <a:extLst>
              <a:ext uri="{FF2B5EF4-FFF2-40B4-BE49-F238E27FC236}">
                <a16:creationId xmlns:a16="http://schemas.microsoft.com/office/drawing/2014/main" id="{FDBF01B5-6455-43B0-8BF3-AEA8E6729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343400"/>
            <a:ext cx="1066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29703" name="TextBox 12">
            <a:extLst>
              <a:ext uri="{FF2B5EF4-FFF2-40B4-BE49-F238E27FC236}">
                <a16:creationId xmlns:a16="http://schemas.microsoft.com/office/drawing/2014/main" id="{3291FB22-345D-4E00-9FC6-C00D9764A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4958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9704" name="TextBox 13">
            <a:extLst>
              <a:ext uri="{FF2B5EF4-FFF2-40B4-BE49-F238E27FC236}">
                <a16:creationId xmlns:a16="http://schemas.microsoft.com/office/drawing/2014/main" id="{4CA94EDF-05BE-49ED-BB59-3556E4C05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1054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9705" name="TextBox 14">
            <a:extLst>
              <a:ext uri="{FF2B5EF4-FFF2-40B4-BE49-F238E27FC236}">
                <a16:creationId xmlns:a16="http://schemas.microsoft.com/office/drawing/2014/main" id="{67C7BB03-6EAC-4B4E-A850-0E3F67FB0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1054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B62B91-138D-4094-B11C-FD00ADC7B70B}"/>
              </a:ext>
            </a:extLst>
          </p:cNvPr>
          <p:cNvCxnSpPr/>
          <p:nvPr/>
        </p:nvCxnSpPr>
        <p:spPr>
          <a:xfrm rot="5400000">
            <a:off x="611187" y="5256213"/>
            <a:ext cx="4556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BC468F-F300-4B3C-A175-DED0C220B535}"/>
              </a:ext>
            </a:extLst>
          </p:cNvPr>
          <p:cNvCxnSpPr/>
          <p:nvPr/>
        </p:nvCxnSpPr>
        <p:spPr>
          <a:xfrm>
            <a:off x="838200" y="5562600"/>
            <a:ext cx="1143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8" name="TextBox 17">
            <a:extLst>
              <a:ext uri="{FF2B5EF4-FFF2-40B4-BE49-F238E27FC236}">
                <a16:creationId xmlns:a16="http://schemas.microsoft.com/office/drawing/2014/main" id="{E55D1A0F-409F-43B8-A256-D5AAE7CCA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1054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9709" name="TextBox 18">
            <a:extLst>
              <a:ext uri="{FF2B5EF4-FFF2-40B4-BE49-F238E27FC236}">
                <a16:creationId xmlns:a16="http://schemas.microsoft.com/office/drawing/2014/main" id="{791EBC69-29DC-400C-B812-C9DD2488D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7912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710" name="TextBox 19">
            <a:extLst>
              <a:ext uri="{FF2B5EF4-FFF2-40B4-BE49-F238E27FC236}">
                <a16:creationId xmlns:a16="http://schemas.microsoft.com/office/drawing/2014/main" id="{45B1FA41-42D4-40D7-B935-146F592DD6DC}"/>
              </a:ext>
            </a:extLst>
          </p:cNvPr>
          <p:cNvSpPr txBox="1">
            <a:spLocks noChangeArrowheads="1"/>
          </p:cNvSpPr>
          <p:nvPr/>
        </p:nvSpPr>
        <p:spPr bwMode="auto">
          <a:xfrm flipV="1">
            <a:off x="1828800" y="57912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65DABCD-7F71-41A4-8E06-B7D03DB7FAD5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1676400"/>
          <a:ext cx="4371974" cy="2265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2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2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448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n-lt"/>
                        </a:rPr>
                        <a:t>+5 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25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-5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 marT="45711" marB="457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737" name="TextBox 23">
            <a:extLst>
              <a:ext uri="{FF2B5EF4-FFF2-40B4-BE49-F238E27FC236}">
                <a16:creationId xmlns:a16="http://schemas.microsoft.com/office/drawing/2014/main" id="{3C2C5AB8-0B35-4DBA-8B01-D137BAB49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5638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1's complement system</a:t>
            </a:r>
          </a:p>
        </p:txBody>
      </p:sp>
      <p:pic>
        <p:nvPicPr>
          <p:cNvPr id="29738" name="Picture 43">
            <a:extLst>
              <a:ext uri="{FF2B5EF4-FFF2-40B4-BE49-F238E27FC236}">
                <a16:creationId xmlns:a16="http://schemas.microsoft.com/office/drawing/2014/main" id="{13CDE42E-49A6-4FF9-B5B6-4629EACCF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524000"/>
            <a:ext cx="2905125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007A9-AF04-40CB-93DA-F966279CD055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DBFE82-1D7C-45E3-8F32-558E30207F91}"/>
              </a:ext>
            </a:extLst>
          </p:cNvPr>
          <p:cNvSpPr txBox="1">
            <a:spLocks/>
          </p:cNvSpPr>
          <p:nvPr/>
        </p:nvSpPr>
        <p:spPr>
          <a:xfrm>
            <a:off x="381000" y="16002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30724" name="TextBox 23">
            <a:extLst>
              <a:ext uri="{FF2B5EF4-FFF2-40B4-BE49-F238E27FC236}">
                <a16:creationId xmlns:a16="http://schemas.microsoft.com/office/drawing/2014/main" id="{37D15790-6F64-4780-BBFD-0FB61B9F8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28600"/>
            <a:ext cx="5638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2's complement system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65C5F0-AF39-46D7-A796-532567C34931}"/>
              </a:ext>
            </a:extLst>
          </p:cNvPr>
          <p:cNvSpPr txBox="1">
            <a:spLocks/>
          </p:cNvSpPr>
          <p:nvPr/>
        </p:nvSpPr>
        <p:spPr>
          <a:xfrm>
            <a:off x="0" y="1600200"/>
            <a:ext cx="5562600" cy="4724400"/>
          </a:xfrm>
          <a:prstGeom prst="rect">
            <a:avLst/>
          </a:prstGeom>
        </p:spPr>
        <p:txBody>
          <a:bodyPr/>
          <a:lstStyle/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r>
              <a:rPr lang="en-IN" sz="3200" dirty="0">
                <a:latin typeface="+mn-lt"/>
              </a:rPr>
              <a:t>The 2’s complement is the binary number that results when we add 1 to the 1’s complement.</a:t>
            </a:r>
          </a:p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endParaRPr lang="en-IN" sz="3200" dirty="0">
              <a:latin typeface="+mn-lt"/>
            </a:endParaRPr>
          </a:p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en-IN" sz="2400" dirty="0">
                <a:latin typeface="+mn-lt"/>
              </a:rPr>
              <a:t>    2’s complement = 1’complement +1</a:t>
            </a:r>
          </a:p>
        </p:txBody>
      </p:sp>
      <p:pic>
        <p:nvPicPr>
          <p:cNvPr id="30726" name="Picture 2">
            <a:extLst>
              <a:ext uri="{FF2B5EF4-FFF2-40B4-BE49-F238E27FC236}">
                <a16:creationId xmlns:a16="http://schemas.microsoft.com/office/drawing/2014/main" id="{009299C9-3236-4A18-96A3-C99045408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00200"/>
            <a:ext cx="317182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D2F88-0A57-466F-AD2A-45D76DCC7197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54A0D4-7D1E-48DA-B936-F101557F6CB7}"/>
              </a:ext>
            </a:extLst>
          </p:cNvPr>
          <p:cNvSpPr txBox="1">
            <a:spLocks/>
          </p:cNvSpPr>
          <p:nvPr/>
        </p:nvSpPr>
        <p:spPr>
          <a:xfrm>
            <a:off x="533400" y="-3810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D5F7DD7-8E0C-42CA-8CA2-CC7B25C71D9D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752600"/>
          <a:ext cx="4371975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3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1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1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C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n-lt"/>
                        </a:rPr>
                        <a:t>+2 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1’s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792" name="TextBox 23">
            <a:extLst>
              <a:ext uri="{FF2B5EF4-FFF2-40B4-BE49-F238E27FC236}">
                <a16:creationId xmlns:a16="http://schemas.microsoft.com/office/drawing/2014/main" id="{4FF2E810-88A4-4FC3-A263-44436CAAB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5638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2's complement system</a:t>
            </a:r>
          </a:p>
        </p:txBody>
      </p:sp>
      <p:pic>
        <p:nvPicPr>
          <p:cNvPr id="31793" name="Picture 2">
            <a:extLst>
              <a:ext uri="{FF2B5EF4-FFF2-40B4-BE49-F238E27FC236}">
                <a16:creationId xmlns:a16="http://schemas.microsoft.com/office/drawing/2014/main" id="{2403B180-0E20-4BFC-B3D3-76F660C8B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0"/>
            <a:ext cx="315277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90CA9-B60B-433C-8EC4-9FADEBEA0205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F0ACA9-E055-4FF4-A7DD-B3C77F8F9900}"/>
              </a:ext>
            </a:extLst>
          </p:cNvPr>
          <p:cNvSpPr txBox="1">
            <a:spLocks/>
          </p:cNvSpPr>
          <p:nvPr/>
        </p:nvSpPr>
        <p:spPr>
          <a:xfrm>
            <a:off x="533400" y="-3810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4A61CF6-FA6F-40F3-AF0D-7BDBA5E101FD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752600"/>
          <a:ext cx="4371975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3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1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1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C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n-lt"/>
                        </a:rPr>
                        <a:t>+5 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1’s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816" name="TextBox 23">
            <a:extLst>
              <a:ext uri="{FF2B5EF4-FFF2-40B4-BE49-F238E27FC236}">
                <a16:creationId xmlns:a16="http://schemas.microsoft.com/office/drawing/2014/main" id="{7595CEBB-CC4A-46AC-8AED-835FD1834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5638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2's complement system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48F071-5B77-4C3A-8C0A-6AED48C6BEAE}"/>
              </a:ext>
            </a:extLst>
          </p:cNvPr>
          <p:cNvCxnSpPr/>
          <p:nvPr/>
        </p:nvCxnSpPr>
        <p:spPr>
          <a:xfrm rot="5400000">
            <a:off x="7240588" y="533400"/>
            <a:ext cx="45561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1DEF50-99FB-4345-AD6D-073CE4D981A8}"/>
              </a:ext>
            </a:extLst>
          </p:cNvPr>
          <p:cNvCxnSpPr/>
          <p:nvPr/>
        </p:nvCxnSpPr>
        <p:spPr>
          <a:xfrm>
            <a:off x="7543800" y="762000"/>
            <a:ext cx="1143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19" name="TextBox 11">
            <a:extLst>
              <a:ext uri="{FF2B5EF4-FFF2-40B4-BE49-F238E27FC236}">
                <a16:creationId xmlns:a16="http://schemas.microsoft.com/office/drawing/2014/main" id="{E3A874D5-420A-4DFA-A9DA-6355F4F72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152400"/>
            <a:ext cx="1066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32820" name="TextBox 12">
            <a:extLst>
              <a:ext uri="{FF2B5EF4-FFF2-40B4-BE49-F238E27FC236}">
                <a16:creationId xmlns:a16="http://schemas.microsoft.com/office/drawing/2014/main" id="{5D3B0654-6A32-4A58-9277-294543A1A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3048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2821" name="TextBox 13">
            <a:extLst>
              <a:ext uri="{FF2B5EF4-FFF2-40B4-BE49-F238E27FC236}">
                <a16:creationId xmlns:a16="http://schemas.microsoft.com/office/drawing/2014/main" id="{7AD81FCD-D928-4624-9382-05CD6D921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9144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2822" name="TextBox 14">
            <a:extLst>
              <a:ext uri="{FF2B5EF4-FFF2-40B4-BE49-F238E27FC236}">
                <a16:creationId xmlns:a16="http://schemas.microsoft.com/office/drawing/2014/main" id="{E8E3775A-EBA7-4194-93C2-702B210D6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9144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8BA160-367C-4468-8043-4AE3BD6D1229}"/>
              </a:ext>
            </a:extLst>
          </p:cNvPr>
          <p:cNvCxnSpPr/>
          <p:nvPr/>
        </p:nvCxnSpPr>
        <p:spPr>
          <a:xfrm rot="5400000">
            <a:off x="7316787" y="1065213"/>
            <a:ext cx="4556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488231-37CF-452C-B77C-322C8AD765A0}"/>
              </a:ext>
            </a:extLst>
          </p:cNvPr>
          <p:cNvCxnSpPr/>
          <p:nvPr/>
        </p:nvCxnSpPr>
        <p:spPr>
          <a:xfrm>
            <a:off x="7543800" y="1371600"/>
            <a:ext cx="1143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25" name="TextBox 17">
            <a:extLst>
              <a:ext uri="{FF2B5EF4-FFF2-40B4-BE49-F238E27FC236}">
                <a16:creationId xmlns:a16="http://schemas.microsoft.com/office/drawing/2014/main" id="{5A374D66-084E-4A05-AE8E-E74AEA1A9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9144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2826" name="TextBox 18">
            <a:extLst>
              <a:ext uri="{FF2B5EF4-FFF2-40B4-BE49-F238E27FC236}">
                <a16:creationId xmlns:a16="http://schemas.microsoft.com/office/drawing/2014/main" id="{AAB76D38-BA60-435D-9E4D-2A53BAA9A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16002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827" name="TextBox 19">
            <a:extLst>
              <a:ext uri="{FF2B5EF4-FFF2-40B4-BE49-F238E27FC236}">
                <a16:creationId xmlns:a16="http://schemas.microsoft.com/office/drawing/2014/main" id="{2527376E-ABD7-4F64-85AB-F6DF85530ADF}"/>
              </a:ext>
            </a:extLst>
          </p:cNvPr>
          <p:cNvSpPr txBox="1">
            <a:spLocks noChangeArrowheads="1"/>
          </p:cNvSpPr>
          <p:nvPr/>
        </p:nvSpPr>
        <p:spPr bwMode="auto">
          <a:xfrm flipV="1">
            <a:off x="8534400" y="16002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</a:p>
        </p:txBody>
      </p:sp>
      <p:pic>
        <p:nvPicPr>
          <p:cNvPr id="32828" name="Picture 3">
            <a:extLst>
              <a:ext uri="{FF2B5EF4-FFF2-40B4-BE49-F238E27FC236}">
                <a16:creationId xmlns:a16="http://schemas.microsoft.com/office/drawing/2014/main" id="{6A86B7B3-4DA3-49E7-B4D6-BF4B34570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86000"/>
            <a:ext cx="27622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CD6D9-5125-4BB9-8095-96523B13C164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F295F8-D0EE-44D6-BE65-3965FB78DBB8}"/>
              </a:ext>
            </a:extLst>
          </p:cNvPr>
          <p:cNvSpPr txBox="1">
            <a:spLocks/>
          </p:cNvSpPr>
          <p:nvPr/>
        </p:nvSpPr>
        <p:spPr>
          <a:xfrm>
            <a:off x="533400" y="-3810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8879B8B-40BB-4B99-8F78-A1D01ECDD62A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752600"/>
          <a:ext cx="4371975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3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1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1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C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n-lt"/>
                        </a:rPr>
                        <a:t>+7 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1’s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3840" name="TextBox 23">
            <a:extLst>
              <a:ext uri="{FF2B5EF4-FFF2-40B4-BE49-F238E27FC236}">
                <a16:creationId xmlns:a16="http://schemas.microsoft.com/office/drawing/2014/main" id="{0576E268-C4CE-41EB-B1BC-313BF3AFD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5638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2's complement system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2BE17F-1213-4AB9-9980-A461548AC47A}"/>
              </a:ext>
            </a:extLst>
          </p:cNvPr>
          <p:cNvCxnSpPr/>
          <p:nvPr/>
        </p:nvCxnSpPr>
        <p:spPr>
          <a:xfrm rot="5400000">
            <a:off x="7316788" y="533400"/>
            <a:ext cx="45561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3917AC-C67C-46B4-93B2-FEF2A5A4BB7B}"/>
              </a:ext>
            </a:extLst>
          </p:cNvPr>
          <p:cNvCxnSpPr/>
          <p:nvPr/>
        </p:nvCxnSpPr>
        <p:spPr>
          <a:xfrm>
            <a:off x="7620000" y="762000"/>
            <a:ext cx="1143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43" name="TextBox 11">
            <a:extLst>
              <a:ext uri="{FF2B5EF4-FFF2-40B4-BE49-F238E27FC236}">
                <a16:creationId xmlns:a16="http://schemas.microsoft.com/office/drawing/2014/main" id="{C8F56ED9-5C6C-4DA6-94FE-DAE529FFB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152400"/>
            <a:ext cx="1066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33844" name="TextBox 12">
            <a:extLst>
              <a:ext uri="{FF2B5EF4-FFF2-40B4-BE49-F238E27FC236}">
                <a16:creationId xmlns:a16="http://schemas.microsoft.com/office/drawing/2014/main" id="{400C67FE-889C-447E-B618-F8333A533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048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3845" name="TextBox 13">
            <a:extLst>
              <a:ext uri="{FF2B5EF4-FFF2-40B4-BE49-F238E27FC236}">
                <a16:creationId xmlns:a16="http://schemas.microsoft.com/office/drawing/2014/main" id="{E5BBBFED-B5BF-4324-8291-25D98F1ED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9144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3846" name="TextBox 14">
            <a:extLst>
              <a:ext uri="{FF2B5EF4-FFF2-40B4-BE49-F238E27FC236}">
                <a16:creationId xmlns:a16="http://schemas.microsoft.com/office/drawing/2014/main" id="{ED0EFE93-6DB9-4F08-8362-397810383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9144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47386A-4BAD-4F75-8882-1C156C7D6496}"/>
              </a:ext>
            </a:extLst>
          </p:cNvPr>
          <p:cNvCxnSpPr/>
          <p:nvPr/>
        </p:nvCxnSpPr>
        <p:spPr>
          <a:xfrm rot="5400000">
            <a:off x="7392987" y="1065213"/>
            <a:ext cx="4556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F4BB25-48CA-48BE-9592-803BDC65B68A}"/>
              </a:ext>
            </a:extLst>
          </p:cNvPr>
          <p:cNvCxnSpPr/>
          <p:nvPr/>
        </p:nvCxnSpPr>
        <p:spPr>
          <a:xfrm>
            <a:off x="7620000" y="1371600"/>
            <a:ext cx="1143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49" name="TextBox 17">
            <a:extLst>
              <a:ext uri="{FF2B5EF4-FFF2-40B4-BE49-F238E27FC236}">
                <a16:creationId xmlns:a16="http://schemas.microsoft.com/office/drawing/2014/main" id="{9328C721-D109-4132-8A85-4AE7BA326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9144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3850" name="TextBox 14">
            <a:extLst>
              <a:ext uri="{FF2B5EF4-FFF2-40B4-BE49-F238E27FC236}">
                <a16:creationId xmlns:a16="http://schemas.microsoft.com/office/drawing/2014/main" id="{77E6559D-4A9E-4447-B286-7F729B7EC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16764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3851" name="TextBox 14">
            <a:extLst>
              <a:ext uri="{FF2B5EF4-FFF2-40B4-BE49-F238E27FC236}">
                <a16:creationId xmlns:a16="http://schemas.microsoft.com/office/drawing/2014/main" id="{956EEA6A-D366-47E7-AA55-6D609BC12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16764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</a:p>
        </p:txBody>
      </p:sp>
      <p:pic>
        <p:nvPicPr>
          <p:cNvPr id="33852" name="Picture 2">
            <a:extLst>
              <a:ext uri="{FF2B5EF4-FFF2-40B4-BE49-F238E27FC236}">
                <a16:creationId xmlns:a16="http://schemas.microsoft.com/office/drawing/2014/main" id="{6334E4F4-5F37-4298-B40E-0D99477C4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209800"/>
            <a:ext cx="297180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5B24C-3E78-4661-A4CF-5E4E0EB404A2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1A03FA5-D8DF-4D7F-BA49-51A372C1339F}"/>
              </a:ext>
            </a:extLst>
          </p:cNvPr>
          <p:cNvSpPr txBox="1">
            <a:spLocks/>
          </p:cNvSpPr>
          <p:nvPr/>
        </p:nvSpPr>
        <p:spPr>
          <a:xfrm>
            <a:off x="533400" y="-3810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11989514-0C5F-4F38-A712-17CDF5FF7CF6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752600"/>
          <a:ext cx="4371975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3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1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1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C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n-lt"/>
                        </a:rPr>
                        <a:t>+0 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1’s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-0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864" name="TextBox 23">
            <a:extLst>
              <a:ext uri="{FF2B5EF4-FFF2-40B4-BE49-F238E27FC236}">
                <a16:creationId xmlns:a16="http://schemas.microsoft.com/office/drawing/2014/main" id="{D72B7777-113A-44BD-8C59-2C116448D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5638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2's complement system</a:t>
            </a:r>
          </a:p>
        </p:txBody>
      </p:sp>
      <p:pic>
        <p:nvPicPr>
          <p:cNvPr id="34865" name="Picture 2">
            <a:extLst>
              <a:ext uri="{FF2B5EF4-FFF2-40B4-BE49-F238E27FC236}">
                <a16:creationId xmlns:a16="http://schemas.microsoft.com/office/drawing/2014/main" id="{8C14B468-2539-4D6E-BDA3-72DAF045B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6400"/>
            <a:ext cx="304800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91FB8-BC6A-4160-BDE6-B02E3F827D07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A3D299-42DD-4C56-BBC7-210CF7965BB3}"/>
              </a:ext>
            </a:extLst>
          </p:cNvPr>
          <p:cNvSpPr txBox="1">
            <a:spLocks/>
          </p:cNvSpPr>
          <p:nvPr/>
        </p:nvSpPr>
        <p:spPr>
          <a:xfrm>
            <a:off x="381000" y="16002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35844" name="TextBox 23">
            <a:extLst>
              <a:ext uri="{FF2B5EF4-FFF2-40B4-BE49-F238E27FC236}">
                <a16:creationId xmlns:a16="http://schemas.microsoft.com/office/drawing/2014/main" id="{A9254E4A-9044-45F0-AC60-050D9BAD8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28600"/>
            <a:ext cx="5638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2's complement system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432500-052F-4918-A6B5-5EBF43FCD221}"/>
              </a:ext>
            </a:extLst>
          </p:cNvPr>
          <p:cNvSpPr txBox="1">
            <a:spLocks/>
          </p:cNvSpPr>
          <p:nvPr/>
        </p:nvSpPr>
        <p:spPr>
          <a:xfrm>
            <a:off x="0" y="1600200"/>
            <a:ext cx="5562600" cy="4724400"/>
          </a:xfrm>
          <a:prstGeom prst="rect">
            <a:avLst/>
          </a:prstGeom>
        </p:spPr>
        <p:txBody>
          <a:bodyPr/>
          <a:lstStyle/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en-IN" sz="2400" dirty="0">
                <a:latin typeface="+mn-lt"/>
              </a:rPr>
              <a:t>Advantages</a:t>
            </a:r>
          </a:p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r>
              <a:rPr lang="en-IN" sz="2400" dirty="0">
                <a:latin typeface="+mn-lt"/>
              </a:rPr>
              <a:t>Here One representation for +0 and -0</a:t>
            </a:r>
          </a:p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r>
              <a:rPr lang="en-IN" sz="2400" dirty="0">
                <a:latin typeface="+mn-lt"/>
              </a:rPr>
              <a:t>Here -8 is  </a:t>
            </a:r>
            <a:r>
              <a:rPr lang="en-IN" sz="2400" dirty="0" err="1">
                <a:latin typeface="+mn-lt"/>
              </a:rPr>
              <a:t>representable</a:t>
            </a:r>
            <a:endParaRPr lang="en-IN" sz="2400" dirty="0">
              <a:latin typeface="+mn-lt"/>
            </a:endParaRPr>
          </a:p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r>
              <a:rPr lang="en-IN" sz="2400" dirty="0">
                <a:latin typeface="+mn-lt"/>
              </a:rPr>
              <a:t>Most efficient way to carry out addition and subtraction operations</a:t>
            </a:r>
          </a:p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r>
              <a:rPr lang="en-IN" sz="2400" dirty="0">
                <a:latin typeface="+mn-lt"/>
              </a:rPr>
              <a:t>Most often used in computers</a:t>
            </a:r>
          </a:p>
        </p:txBody>
      </p:sp>
      <p:pic>
        <p:nvPicPr>
          <p:cNvPr id="35846" name="Picture 2">
            <a:extLst>
              <a:ext uri="{FF2B5EF4-FFF2-40B4-BE49-F238E27FC236}">
                <a16:creationId xmlns:a16="http://schemas.microsoft.com/office/drawing/2014/main" id="{C2C8BC3C-ED39-4676-9C69-6098F871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24000"/>
            <a:ext cx="314325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11DFA-FC69-4B45-9C32-0A62687BF8E3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364CCD-0ACC-47D6-86FF-ED2393CE3EA2}"/>
              </a:ext>
            </a:extLst>
          </p:cNvPr>
          <p:cNvSpPr txBox="1">
            <a:spLocks/>
          </p:cNvSpPr>
          <p:nvPr/>
        </p:nvSpPr>
        <p:spPr>
          <a:xfrm>
            <a:off x="381000" y="16002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36868" name="TextBox 23">
            <a:extLst>
              <a:ext uri="{FF2B5EF4-FFF2-40B4-BE49-F238E27FC236}">
                <a16:creationId xmlns:a16="http://schemas.microsoft.com/office/drawing/2014/main" id="{7456CECD-96D2-40CD-83C4-1FDDF3D28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4800"/>
            <a:ext cx="8458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ADDITION OF POSITIVE NUMBERS</a:t>
            </a:r>
          </a:p>
        </p:txBody>
      </p:sp>
      <p:sp>
        <p:nvSpPr>
          <p:cNvPr id="36869" name="Content Placeholder 2">
            <a:extLst>
              <a:ext uri="{FF2B5EF4-FFF2-40B4-BE49-F238E27FC236}">
                <a16:creationId xmlns:a16="http://schemas.microsoft.com/office/drawing/2014/main" id="{1AE2BAFE-0900-46FB-BC47-437009D4C27D}"/>
              </a:ext>
            </a:extLst>
          </p:cNvPr>
          <p:cNvSpPr txBox="1">
            <a:spLocks/>
          </p:cNvSpPr>
          <p:nvPr/>
        </p:nvSpPr>
        <p:spPr bwMode="auto">
          <a:xfrm>
            <a:off x="0" y="1600200"/>
            <a:ext cx="8839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9088" indent="-319088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just" eaLnBrk="1" hangingPunct="1"/>
            <a:r>
              <a:rPr lang="en-US" altLang="en-US" sz="2400">
                <a:latin typeface="Arial" panose="020B0604020202020204" pitchFamily="34" charset="0"/>
              </a:rPr>
              <a:t>Consider adding two 1-bit numbers. </a:t>
            </a:r>
            <a:endParaRPr lang="en-IN" altLang="en-US" sz="2400">
              <a:latin typeface="Arial" panose="020B0604020202020204" pitchFamily="34" charset="0"/>
            </a:endParaRPr>
          </a:p>
          <a:p>
            <a:pPr algn="just" eaLnBrk="1" hangingPunct="1"/>
            <a:r>
              <a:rPr lang="en-US" altLang="en-US" sz="2400">
                <a:latin typeface="Arial" panose="020B0604020202020204" pitchFamily="34" charset="0"/>
              </a:rPr>
              <a:t>The sum of 1 &amp; 1 requires the 2-bit vector 10 to represent the value 2.</a:t>
            </a:r>
          </a:p>
          <a:p>
            <a:pPr algn="just" eaLnBrk="1" hangingPunct="1"/>
            <a:r>
              <a:rPr lang="en-US" altLang="en-US" sz="2400">
                <a:latin typeface="Arial" panose="020B0604020202020204" pitchFamily="34" charset="0"/>
              </a:rPr>
              <a:t>We say that 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sum is 0 </a:t>
            </a:r>
            <a:r>
              <a:rPr lang="en-US" altLang="en-US" sz="2400">
                <a:latin typeface="Arial" panose="020B0604020202020204" pitchFamily="34" charset="0"/>
              </a:rPr>
              <a:t>and the 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carry-out is 1.</a:t>
            </a:r>
          </a:p>
          <a:p>
            <a:pPr algn="just" eaLnBrk="1" hangingPunct="1">
              <a:buFontTx/>
              <a:buNone/>
            </a:pPr>
            <a:endParaRPr lang="en-US" altLang="en-US" sz="2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9A0E8F7-0CBB-423A-A064-C18CA7D1CA6A}"/>
              </a:ext>
            </a:extLst>
          </p:cNvPr>
          <p:cNvGraphicFramePr>
            <a:graphicFrameLocks noGrp="1"/>
          </p:cNvGraphicFramePr>
          <p:nvPr/>
        </p:nvGraphicFramePr>
        <p:xfrm>
          <a:off x="4876800" y="3352800"/>
          <a:ext cx="3962401" cy="308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50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Carry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out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129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536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53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sum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6892" name="Picture 2">
            <a:extLst>
              <a:ext uri="{FF2B5EF4-FFF2-40B4-BE49-F238E27FC236}">
                <a16:creationId xmlns:a16="http://schemas.microsoft.com/office/drawing/2014/main" id="{D37B413C-F229-410C-B28D-7D164C0D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05200"/>
            <a:ext cx="4267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15BE1359-47B3-4C7E-9F3C-E018C69DE5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Number, Arithmetic Operations, and Characters</a:t>
            </a:r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38ACA93A-0932-4DCE-AB93-340964772FC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81000" y="1676400"/>
            <a:ext cx="4419600" cy="4724400"/>
          </a:xfrm>
        </p:spPr>
        <p:txBody>
          <a:bodyPr/>
          <a:lstStyle/>
          <a:p>
            <a:pPr eaLnBrk="1" hangingPunct="1"/>
            <a:r>
              <a:rPr lang="en-US" altLang="zh-CN" sz="2500" dirty="0">
                <a:cs typeface="华文仿宋" panose="02010600040101010101" pitchFamily="2" charset="-122"/>
              </a:rPr>
              <a:t>Various techniques   </a:t>
            </a:r>
          </a:p>
          <a:p>
            <a:pPr lvl="1" eaLnBrk="1" hangingPunct="1">
              <a:buFont typeface="Courier New" panose="02070309020205020404" pitchFamily="49" charset="0"/>
              <a:buChar char="o"/>
            </a:pPr>
            <a:r>
              <a:rPr lang="en-US" altLang="zh-CN" sz="2500" dirty="0">
                <a:cs typeface="华文仿宋" panose="02010600040101010101" pitchFamily="2" charset="-122"/>
              </a:rPr>
              <a:t>   Sign and magnitude</a:t>
            </a:r>
          </a:p>
          <a:p>
            <a:pPr lvl="1" eaLnBrk="1" hangingPunct="1">
              <a:buFont typeface="Courier New" panose="02070309020205020404" pitchFamily="49" charset="0"/>
              <a:buChar char="o"/>
            </a:pPr>
            <a:r>
              <a:rPr lang="en-US" altLang="zh-CN" sz="2500" dirty="0">
                <a:cs typeface="华文仿宋" panose="02010600040101010101" pitchFamily="2" charset="-122"/>
              </a:rPr>
              <a:t>   One’s complement</a:t>
            </a:r>
          </a:p>
          <a:p>
            <a:pPr lvl="1" eaLnBrk="1" hangingPunct="1">
              <a:buFont typeface="Courier New" panose="02070309020205020404" pitchFamily="49" charset="0"/>
              <a:buChar char="o"/>
            </a:pPr>
            <a:r>
              <a:rPr lang="en-US" altLang="zh-CN" sz="2500" dirty="0">
                <a:cs typeface="华文仿宋" panose="02010600040101010101" pitchFamily="2" charset="-122"/>
              </a:rPr>
              <a:t>   Two’s complement</a:t>
            </a:r>
          </a:p>
          <a:p>
            <a:pPr eaLnBrk="1" hangingPunct="1"/>
            <a:r>
              <a:rPr lang="en-US" altLang="zh-CN" sz="2500" dirty="0">
                <a:cs typeface="华文仿宋" panose="02010600040101010101" pitchFamily="2" charset="-122"/>
              </a:rPr>
              <a:t>They differ in  the way we represent negative numbers</a:t>
            </a:r>
          </a:p>
          <a:p>
            <a:pPr lvl="1" eaLnBrk="1" hangingPunct="1">
              <a:buFont typeface="Wingdings 2" panose="05020102010507070707" pitchFamily="18" charset="2"/>
              <a:buNone/>
            </a:pPr>
            <a:endParaRPr lang="en-US" altLang="zh-CN" sz="2500" dirty="0">
              <a:cs typeface="华文仿宋" panose="02010600040101010101" pitchFamily="2" charset="-122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IN" altLang="en-US" sz="2800" dirty="0"/>
          </a:p>
        </p:txBody>
      </p:sp>
      <p:pic>
        <p:nvPicPr>
          <p:cNvPr id="37892" name="Picture 2">
            <a:extLst>
              <a:ext uri="{FF2B5EF4-FFF2-40B4-BE49-F238E27FC236}">
                <a16:creationId xmlns:a16="http://schemas.microsoft.com/office/drawing/2014/main" id="{B775C4EA-1688-44F0-A52E-53E9298D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00200"/>
            <a:ext cx="412432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>
            <a:spLocks noGrp="1"/>
          </p:cNvSpPr>
          <p:nvPr>
            <p:ph type="title"/>
          </p:nvPr>
        </p:nvSpPr>
        <p:spPr>
          <a:xfrm>
            <a:off x="457200" y="122238"/>
            <a:ext cx="754380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wentieth Century"/>
              <a:buNone/>
            </a:pPr>
            <a:r>
              <a:rPr lang="en-US"/>
              <a:t>Analogy</a:t>
            </a:r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209550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24000"/>
            <a:ext cx="4181475" cy="2743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78" name="Google Shape;17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1000" y="1524000"/>
            <a:ext cx="4791075" cy="2743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C8108A0A-622C-4E81-8E02-B330A89DB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915400" cy="1143000"/>
          </a:xfrm>
        </p:spPr>
        <p:txBody>
          <a:bodyPr/>
          <a:lstStyle/>
          <a:p>
            <a:pPr eaLnBrk="1" hangingPunct="1"/>
            <a:r>
              <a:rPr lang="en-US" altLang="en-US" sz="3600" u="sng">
                <a:solidFill>
                  <a:srgbClr val="FF0000"/>
                </a:solidFill>
              </a:rPr>
              <a:t>To understand 2’s complement arithmetic</a:t>
            </a:r>
          </a:p>
        </p:txBody>
      </p:sp>
      <p:pic>
        <p:nvPicPr>
          <p:cNvPr id="38915" name="Picture 2">
            <a:extLst>
              <a:ext uri="{FF2B5EF4-FFF2-40B4-BE49-F238E27FC236}">
                <a16:creationId xmlns:a16="http://schemas.microsoft.com/office/drawing/2014/main" id="{743CF9D1-E483-4019-ACC3-B65CF3055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752600"/>
            <a:ext cx="32004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0ADE68-E857-412E-8C45-E5CB730E3474}"/>
              </a:ext>
            </a:extLst>
          </p:cNvPr>
          <p:cNvSpPr txBox="1">
            <a:spLocks/>
          </p:cNvSpPr>
          <p:nvPr/>
        </p:nvSpPr>
        <p:spPr>
          <a:xfrm>
            <a:off x="228600" y="1676400"/>
            <a:ext cx="5562600" cy="4724400"/>
          </a:xfrm>
          <a:prstGeom prst="rect">
            <a:avLst/>
          </a:prstGeom>
        </p:spPr>
        <p:txBody>
          <a:bodyPr/>
          <a:lstStyle/>
          <a:p>
            <a:pPr marL="319088" indent="-319088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r>
              <a:rPr lang="en-US" sz="2800" dirty="0">
                <a:latin typeface="+mn-lt"/>
              </a:rPr>
              <a:t>Consider addition</a:t>
            </a:r>
          </a:p>
          <a:p>
            <a:pPr marL="319088" indent="-319088" eaLnBrk="1" hangingPunct="1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en-US" sz="2800" dirty="0">
                <a:latin typeface="+mn-lt"/>
              </a:rPr>
              <a:t>    modulo N(mod N)</a:t>
            </a:r>
          </a:p>
          <a:p>
            <a:pPr marL="319088" indent="-319088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r>
              <a:rPr lang="en-US" altLang="zh-CN" sz="2500" dirty="0">
                <a:latin typeface="+mn-lt"/>
                <a:cs typeface="华文仿宋"/>
              </a:rPr>
              <a:t>A Graphical device </a:t>
            </a:r>
            <a:r>
              <a:rPr lang="en-US" sz="2800" dirty="0">
                <a:latin typeface="+mn-lt"/>
              </a:rPr>
              <a:t>of addition mod N of positive integers is a circle with N values ( 0 to N-1)along its perimeter</a:t>
            </a:r>
          </a:p>
          <a:p>
            <a:pPr marL="319088" indent="-319088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r>
              <a:rPr lang="en-US" sz="2800" dirty="0">
                <a:latin typeface="+mn-lt"/>
              </a:rPr>
              <a:t>Use this device to compute </a:t>
            </a:r>
          </a:p>
          <a:p>
            <a:pPr marL="319088" indent="-319088" eaLnBrk="1" hangingPunct="1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en-US" sz="2800" dirty="0">
                <a:latin typeface="+mn-lt"/>
              </a:rPr>
              <a:t>    (</a:t>
            </a:r>
            <a:r>
              <a:rPr lang="en-US" sz="2800" dirty="0" err="1">
                <a:latin typeface="+mn-lt"/>
              </a:rPr>
              <a:t>a+b</a:t>
            </a:r>
            <a:r>
              <a:rPr lang="en-US" sz="2800" dirty="0">
                <a:latin typeface="+mn-lt"/>
              </a:rPr>
              <a:t>) mod N</a:t>
            </a:r>
          </a:p>
          <a:p>
            <a:pPr eaLnBrk="1" hangingPunct="1">
              <a:defRPr/>
            </a:pPr>
            <a:endParaRPr lang="en-US" sz="2800" dirty="0">
              <a:latin typeface="+mn-lt"/>
            </a:endParaRPr>
          </a:p>
          <a:p>
            <a:pPr marL="639763" lvl="1" indent="-273050" ea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 pitchFamily="18" charset="2"/>
              <a:buNone/>
              <a:defRPr/>
            </a:pPr>
            <a:endParaRPr lang="en-US" altLang="zh-CN" sz="2500" dirty="0">
              <a:latin typeface="+mn-lt"/>
              <a:cs typeface="华文仿宋"/>
            </a:endParaRPr>
          </a:p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F6E009A4-35FB-4895-8BE4-208B94B11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915400" cy="1143000"/>
          </a:xfrm>
        </p:spPr>
        <p:txBody>
          <a:bodyPr/>
          <a:lstStyle/>
          <a:p>
            <a:pPr eaLnBrk="1" hangingPunct="1"/>
            <a:r>
              <a:rPr lang="en-US" altLang="en-US" sz="3600" u="sng">
                <a:solidFill>
                  <a:srgbClr val="FF0000"/>
                </a:solidFill>
              </a:rPr>
              <a:t>To understand 2’s complement arithmetic</a:t>
            </a:r>
          </a:p>
        </p:txBody>
      </p:sp>
      <p:sp>
        <p:nvSpPr>
          <p:cNvPr id="39939" name="TextBox 4">
            <a:extLst>
              <a:ext uri="{FF2B5EF4-FFF2-40B4-BE49-F238E27FC236}">
                <a16:creationId xmlns:a16="http://schemas.microsoft.com/office/drawing/2014/main" id="{E8D28235-438F-472D-93D8-EA0F96E68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1752600"/>
            <a:ext cx="44196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(a + b) mod 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(7 +4) mod 16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= 11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Locate 7 on the circle and then move 4 units in the clockwise direction to arrive at the answer 11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pic>
        <p:nvPicPr>
          <p:cNvPr id="39940" name="Picture 2">
            <a:extLst>
              <a:ext uri="{FF2B5EF4-FFF2-40B4-BE49-F238E27FC236}">
                <a16:creationId xmlns:a16="http://schemas.microsoft.com/office/drawing/2014/main" id="{42209656-ADE3-4B34-9DBC-38DC9D68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4343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7">
            <a:extLst>
              <a:ext uri="{FF2B5EF4-FFF2-40B4-BE49-F238E27FC236}">
                <a16:creationId xmlns:a16="http://schemas.microsoft.com/office/drawing/2014/main" id="{DC502556-B3F7-4532-902B-4872A892D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1242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9942" name="TextBox 8">
            <a:extLst>
              <a:ext uri="{FF2B5EF4-FFF2-40B4-BE49-F238E27FC236}">
                <a16:creationId xmlns:a16="http://schemas.microsoft.com/office/drawing/2014/main" id="{37D27C80-BE33-4589-A594-9CED7ECAB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3657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9943" name="TextBox 9">
            <a:extLst>
              <a:ext uri="{FF2B5EF4-FFF2-40B4-BE49-F238E27FC236}">
                <a16:creationId xmlns:a16="http://schemas.microsoft.com/office/drawing/2014/main" id="{316BD512-16D2-4599-AFF1-B5CE8EAB1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191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39944" name="TextBox 10">
            <a:extLst>
              <a:ext uri="{FF2B5EF4-FFF2-40B4-BE49-F238E27FC236}">
                <a16:creationId xmlns:a16="http://schemas.microsoft.com/office/drawing/2014/main" id="{70647EF8-E7A8-4526-9D44-AFEC231C5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7244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39945" name="TextBox 11">
            <a:extLst>
              <a:ext uri="{FF2B5EF4-FFF2-40B4-BE49-F238E27FC236}">
                <a16:creationId xmlns:a16="http://schemas.microsoft.com/office/drawing/2014/main" id="{B16F5D8D-8758-42F4-9B17-19834C751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1054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39946" name="TextBox 14">
            <a:extLst>
              <a:ext uri="{FF2B5EF4-FFF2-40B4-BE49-F238E27FC236}">
                <a16:creationId xmlns:a16="http://schemas.microsoft.com/office/drawing/2014/main" id="{063E9219-24CF-40F8-A81E-DD40B523C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7338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12</a:t>
            </a:r>
          </a:p>
        </p:txBody>
      </p:sp>
      <p:sp>
        <p:nvSpPr>
          <p:cNvPr id="39947" name="TextBox 15">
            <a:extLst>
              <a:ext uri="{FF2B5EF4-FFF2-40B4-BE49-F238E27FC236}">
                <a16:creationId xmlns:a16="http://schemas.microsoft.com/office/drawing/2014/main" id="{73BA67A0-20F3-4C8D-9EFC-5BDC946DC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2672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11</a:t>
            </a:r>
          </a:p>
        </p:txBody>
      </p:sp>
      <p:sp>
        <p:nvSpPr>
          <p:cNvPr id="39948" name="TextBox 16">
            <a:extLst>
              <a:ext uri="{FF2B5EF4-FFF2-40B4-BE49-F238E27FC236}">
                <a16:creationId xmlns:a16="http://schemas.microsoft.com/office/drawing/2014/main" id="{4CDDED18-9C9D-48D0-B62A-FE0DE2A2A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800600"/>
            <a:ext cx="60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10</a:t>
            </a:r>
          </a:p>
        </p:txBody>
      </p:sp>
      <p:sp>
        <p:nvSpPr>
          <p:cNvPr id="39949" name="TextBox 17">
            <a:extLst>
              <a:ext uri="{FF2B5EF4-FFF2-40B4-BE49-F238E27FC236}">
                <a16:creationId xmlns:a16="http://schemas.microsoft.com/office/drawing/2014/main" id="{110C676B-DC30-4ED3-BCE6-1EBD7F054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181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9</a:t>
            </a:r>
          </a:p>
        </p:txBody>
      </p:sp>
      <p:sp>
        <p:nvSpPr>
          <p:cNvPr id="39950" name="TextBox 18">
            <a:extLst>
              <a:ext uri="{FF2B5EF4-FFF2-40B4-BE49-F238E27FC236}">
                <a16:creationId xmlns:a16="http://schemas.microsoft.com/office/drawing/2014/main" id="{46859BD6-8102-4CBE-BEE2-D5621EFA2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2578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39951" name="TextBox 19">
            <a:extLst>
              <a:ext uri="{FF2B5EF4-FFF2-40B4-BE49-F238E27FC236}">
                <a16:creationId xmlns:a16="http://schemas.microsoft.com/office/drawing/2014/main" id="{B419D28B-6BCF-4579-97CA-221DCCAEA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0480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13</a:t>
            </a:r>
          </a:p>
        </p:txBody>
      </p:sp>
      <p:sp>
        <p:nvSpPr>
          <p:cNvPr id="39952" name="TextBox 20">
            <a:extLst>
              <a:ext uri="{FF2B5EF4-FFF2-40B4-BE49-F238E27FC236}">
                <a16:creationId xmlns:a16="http://schemas.microsoft.com/office/drawing/2014/main" id="{FF5DFDC5-3247-4325-B56C-2C633F77F1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3622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14</a:t>
            </a:r>
          </a:p>
        </p:txBody>
      </p:sp>
      <p:sp>
        <p:nvSpPr>
          <p:cNvPr id="39953" name="TextBox 21">
            <a:extLst>
              <a:ext uri="{FF2B5EF4-FFF2-40B4-BE49-F238E27FC236}">
                <a16:creationId xmlns:a16="http://schemas.microsoft.com/office/drawing/2014/main" id="{1D2FBF39-AF92-4719-AE09-6C0892526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9812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15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227441B-9EFF-4B3D-8D8F-49DAA1FEA2CD}"/>
              </a:ext>
            </a:extLst>
          </p:cNvPr>
          <p:cNvSpPr txBox="1">
            <a:spLocks/>
          </p:cNvSpPr>
          <p:nvPr/>
        </p:nvSpPr>
        <p:spPr>
          <a:xfrm>
            <a:off x="228600" y="1447800"/>
            <a:ext cx="5105400" cy="4724400"/>
          </a:xfrm>
          <a:prstGeom prst="rect">
            <a:avLst/>
          </a:prstGeom>
        </p:spPr>
        <p:txBody>
          <a:bodyPr/>
          <a:lstStyle/>
          <a:p>
            <a:pPr marL="319088" indent="-319088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r>
              <a:rPr lang="en-US" sz="2800" dirty="0">
                <a:latin typeface="+mn-lt"/>
              </a:rPr>
              <a:t>Consider the case N=16</a:t>
            </a:r>
            <a:endParaRPr lang="en-US" altLang="zh-CN" sz="2500" dirty="0">
              <a:latin typeface="+mn-lt"/>
              <a:cs typeface="华文仿宋"/>
            </a:endParaRPr>
          </a:p>
          <a:p>
            <a:pPr marL="639763" lvl="1" indent="-273050" ea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 pitchFamily="18" charset="2"/>
              <a:buNone/>
              <a:defRPr/>
            </a:pPr>
            <a:endParaRPr lang="en-US" altLang="zh-CN" sz="2500" dirty="0">
              <a:latin typeface="+mn-lt"/>
              <a:cs typeface="华文仿宋"/>
            </a:endParaRPr>
          </a:p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5C093136-D3B9-4FAB-A03F-A39C3A3E2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915400" cy="1143000"/>
          </a:xfrm>
        </p:spPr>
        <p:txBody>
          <a:bodyPr/>
          <a:lstStyle/>
          <a:p>
            <a:pPr eaLnBrk="1" hangingPunct="1"/>
            <a:r>
              <a:rPr lang="en-US" altLang="en-US" sz="3600" u="sng">
                <a:solidFill>
                  <a:srgbClr val="FF0000"/>
                </a:solidFill>
              </a:rPr>
              <a:t>To understand 2’s complement arithmetic</a:t>
            </a:r>
          </a:p>
        </p:txBody>
      </p:sp>
      <p:sp>
        <p:nvSpPr>
          <p:cNvPr id="40963" name="TextBox 4">
            <a:extLst>
              <a:ext uri="{FF2B5EF4-FFF2-40B4-BE49-F238E27FC236}">
                <a16:creationId xmlns:a16="http://schemas.microsoft.com/office/drawing/2014/main" id="{D24977D1-8CDB-44B6-961B-5BDEC96F5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1752600"/>
            <a:ext cx="4419600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(a + b) mod 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(9 +14) mod 16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23 mod 16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= 7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Locate 9 on the circle and then move 14 units in the clockwise direction to arrive at the answer 7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pic>
        <p:nvPicPr>
          <p:cNvPr id="40964" name="Picture 2">
            <a:extLst>
              <a:ext uri="{FF2B5EF4-FFF2-40B4-BE49-F238E27FC236}">
                <a16:creationId xmlns:a16="http://schemas.microsoft.com/office/drawing/2014/main" id="{6E449C2A-30A4-4721-A486-41FB6387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4343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Box 7">
            <a:extLst>
              <a:ext uri="{FF2B5EF4-FFF2-40B4-BE49-F238E27FC236}">
                <a16:creationId xmlns:a16="http://schemas.microsoft.com/office/drawing/2014/main" id="{511F86B9-1C54-42A4-B7E8-EBD247C37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1242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40966" name="TextBox 8">
            <a:extLst>
              <a:ext uri="{FF2B5EF4-FFF2-40B4-BE49-F238E27FC236}">
                <a16:creationId xmlns:a16="http://schemas.microsoft.com/office/drawing/2014/main" id="{A384D800-3363-4CC4-80E9-C4C266FE6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3657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40967" name="TextBox 9">
            <a:extLst>
              <a:ext uri="{FF2B5EF4-FFF2-40B4-BE49-F238E27FC236}">
                <a16:creationId xmlns:a16="http://schemas.microsoft.com/office/drawing/2014/main" id="{DE9E633D-F9F5-4B66-8E6C-984DF5CF5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191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40968" name="TextBox 10">
            <a:extLst>
              <a:ext uri="{FF2B5EF4-FFF2-40B4-BE49-F238E27FC236}">
                <a16:creationId xmlns:a16="http://schemas.microsoft.com/office/drawing/2014/main" id="{720944E0-0005-40A0-99DD-6D5171B5F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7244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40969" name="TextBox 11">
            <a:extLst>
              <a:ext uri="{FF2B5EF4-FFF2-40B4-BE49-F238E27FC236}">
                <a16:creationId xmlns:a16="http://schemas.microsoft.com/office/drawing/2014/main" id="{1B9D2E50-8181-40C4-8943-C4D3C720D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1054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40970" name="TextBox 14">
            <a:extLst>
              <a:ext uri="{FF2B5EF4-FFF2-40B4-BE49-F238E27FC236}">
                <a16:creationId xmlns:a16="http://schemas.microsoft.com/office/drawing/2014/main" id="{CE734382-F838-47EE-B28F-FED8D9D1F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7338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12</a:t>
            </a:r>
          </a:p>
        </p:txBody>
      </p:sp>
      <p:sp>
        <p:nvSpPr>
          <p:cNvPr id="40971" name="TextBox 15">
            <a:extLst>
              <a:ext uri="{FF2B5EF4-FFF2-40B4-BE49-F238E27FC236}">
                <a16:creationId xmlns:a16="http://schemas.microsoft.com/office/drawing/2014/main" id="{1CDC869B-02FA-434E-B2F6-418452682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2672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11</a:t>
            </a:r>
          </a:p>
        </p:txBody>
      </p:sp>
      <p:sp>
        <p:nvSpPr>
          <p:cNvPr id="40972" name="TextBox 16">
            <a:extLst>
              <a:ext uri="{FF2B5EF4-FFF2-40B4-BE49-F238E27FC236}">
                <a16:creationId xmlns:a16="http://schemas.microsoft.com/office/drawing/2014/main" id="{7CB98C29-C849-4698-A162-D5A1ABEEF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800600"/>
            <a:ext cx="60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10</a:t>
            </a:r>
          </a:p>
        </p:txBody>
      </p:sp>
      <p:sp>
        <p:nvSpPr>
          <p:cNvPr id="40973" name="TextBox 17">
            <a:extLst>
              <a:ext uri="{FF2B5EF4-FFF2-40B4-BE49-F238E27FC236}">
                <a16:creationId xmlns:a16="http://schemas.microsoft.com/office/drawing/2014/main" id="{1C1A72FE-B096-48CD-AEEA-DFEEF7AE7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181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9</a:t>
            </a:r>
          </a:p>
        </p:txBody>
      </p:sp>
      <p:sp>
        <p:nvSpPr>
          <p:cNvPr id="40974" name="TextBox 18">
            <a:extLst>
              <a:ext uri="{FF2B5EF4-FFF2-40B4-BE49-F238E27FC236}">
                <a16:creationId xmlns:a16="http://schemas.microsoft.com/office/drawing/2014/main" id="{9C4C7E69-3DAD-44D3-AE92-0D06FFF4A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2578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40975" name="TextBox 19">
            <a:extLst>
              <a:ext uri="{FF2B5EF4-FFF2-40B4-BE49-F238E27FC236}">
                <a16:creationId xmlns:a16="http://schemas.microsoft.com/office/drawing/2014/main" id="{2AD7D611-9787-4A7C-9FBA-978DA147A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0480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13</a:t>
            </a:r>
          </a:p>
        </p:txBody>
      </p:sp>
      <p:sp>
        <p:nvSpPr>
          <p:cNvPr id="40976" name="TextBox 20">
            <a:extLst>
              <a:ext uri="{FF2B5EF4-FFF2-40B4-BE49-F238E27FC236}">
                <a16:creationId xmlns:a16="http://schemas.microsoft.com/office/drawing/2014/main" id="{184B022A-58D1-47BE-AFAE-C1ADE33F3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3622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14</a:t>
            </a:r>
          </a:p>
        </p:txBody>
      </p:sp>
      <p:sp>
        <p:nvSpPr>
          <p:cNvPr id="40977" name="TextBox 21">
            <a:extLst>
              <a:ext uri="{FF2B5EF4-FFF2-40B4-BE49-F238E27FC236}">
                <a16:creationId xmlns:a16="http://schemas.microsoft.com/office/drawing/2014/main" id="{44389993-9D88-4476-B20B-D28EE6157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9812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15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3EF77CD-B227-4C4D-9D69-F15F6C859707}"/>
              </a:ext>
            </a:extLst>
          </p:cNvPr>
          <p:cNvSpPr txBox="1">
            <a:spLocks/>
          </p:cNvSpPr>
          <p:nvPr/>
        </p:nvSpPr>
        <p:spPr>
          <a:xfrm>
            <a:off x="228600" y="1447800"/>
            <a:ext cx="5105400" cy="4724400"/>
          </a:xfrm>
          <a:prstGeom prst="rect">
            <a:avLst/>
          </a:prstGeom>
        </p:spPr>
        <p:txBody>
          <a:bodyPr/>
          <a:lstStyle/>
          <a:p>
            <a:pPr marL="319088" indent="-319088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r>
              <a:rPr lang="en-US" sz="2800" dirty="0">
                <a:latin typeface="+mn-lt"/>
              </a:rPr>
              <a:t>Consider the case N=16</a:t>
            </a:r>
            <a:endParaRPr lang="en-US" altLang="zh-CN" sz="2500" dirty="0">
              <a:latin typeface="+mn-lt"/>
              <a:cs typeface="华文仿宋"/>
            </a:endParaRPr>
          </a:p>
          <a:p>
            <a:pPr marL="639763" lvl="1" indent="-273050" ea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 pitchFamily="18" charset="2"/>
              <a:buNone/>
              <a:defRPr/>
            </a:pPr>
            <a:endParaRPr lang="en-US" altLang="zh-CN" sz="2500" dirty="0">
              <a:latin typeface="+mn-lt"/>
              <a:cs typeface="华文仿宋"/>
            </a:endParaRPr>
          </a:p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2E56-A9FD-40F2-862B-31320E59305E}"/>
              </a:ext>
            </a:extLst>
          </p:cNvPr>
          <p:cNvSpPr txBox="1">
            <a:spLocks/>
          </p:cNvSpPr>
          <p:nvPr/>
        </p:nvSpPr>
        <p:spPr>
          <a:xfrm>
            <a:off x="0" y="228600"/>
            <a:ext cx="8915400" cy="5486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2800" u="sng" dirty="0">
                <a:solidFill>
                  <a:srgbClr val="FF0000"/>
                </a:solidFill>
              </a:rPr>
              <a:t>ADDITION &amp; SUBTRACTION OF SIGNED NUMBERS</a:t>
            </a:r>
          </a:p>
          <a:p>
            <a:pPr eaLnBrk="1" hangingPunct="1">
              <a:defRPr/>
            </a:pPr>
            <a:endParaRPr lang="en-US" sz="2800" u="sng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endParaRPr lang="en-US" sz="2800" u="sng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sz="2000" dirty="0">
                <a:latin typeface="+mn-lt"/>
              </a:rPr>
              <a:t>Two rules for addition and subtraction of n-bit signed numbers using the 2's complement representation system </a:t>
            </a:r>
          </a:p>
          <a:p>
            <a:pPr eaLnBrk="1" hangingPunct="1">
              <a:defRPr/>
            </a:pPr>
            <a:r>
              <a:rPr lang="en-US" sz="2000" b="1" u="sng" dirty="0">
                <a:solidFill>
                  <a:srgbClr val="FF0000"/>
                </a:solidFill>
                <a:latin typeface="+mn-lt"/>
              </a:rPr>
              <a:t>Rule 1:</a:t>
            </a:r>
          </a:p>
          <a:p>
            <a:pPr eaLnBrk="1" hangingPunct="1">
              <a:defRPr/>
            </a:pPr>
            <a:r>
              <a:rPr lang="en-US" sz="2000" b="1" dirty="0">
                <a:latin typeface="+mn-lt"/>
              </a:rPr>
              <a:t>To Add </a:t>
            </a:r>
            <a:r>
              <a:rPr lang="en-US" sz="2000" dirty="0">
                <a:latin typeface="+mn-lt"/>
              </a:rPr>
              <a:t>two numbers, add their n-bits and ignore the carry-out signal from the MSB position.</a:t>
            </a:r>
          </a:p>
          <a:p>
            <a:pPr eaLnBrk="1" hangingPunct="1">
              <a:defRPr/>
            </a:pPr>
            <a:r>
              <a:rPr lang="en-US" sz="2000" dirty="0">
                <a:latin typeface="+mn-lt"/>
              </a:rPr>
              <a:t>Result will be algebraically correct, if it lies in the range -2</a:t>
            </a:r>
            <a:r>
              <a:rPr lang="en-US" sz="2000" baseline="30000" dirty="0">
                <a:latin typeface="+mn-lt"/>
              </a:rPr>
              <a:t>n-1</a:t>
            </a:r>
            <a:r>
              <a:rPr lang="en-US" sz="2000" dirty="0">
                <a:latin typeface="+mn-lt"/>
              </a:rPr>
              <a:t> to +2</a:t>
            </a:r>
            <a:r>
              <a:rPr lang="en-US" sz="2000" baseline="30000" dirty="0">
                <a:latin typeface="+mn-lt"/>
              </a:rPr>
              <a:t>n-1</a:t>
            </a:r>
            <a:r>
              <a:rPr lang="en-US" sz="2000" dirty="0">
                <a:latin typeface="+mn-lt"/>
              </a:rPr>
              <a:t>-1.</a:t>
            </a:r>
          </a:p>
          <a:p>
            <a:pPr eaLnBrk="1" hangingPunct="1">
              <a:defRPr/>
            </a:pPr>
            <a:endParaRPr lang="en-US" sz="2000" b="1" dirty="0">
              <a:latin typeface="+mn-lt"/>
            </a:endParaRPr>
          </a:p>
          <a:p>
            <a:pPr eaLnBrk="1" hangingPunct="1">
              <a:defRPr/>
            </a:pPr>
            <a:r>
              <a:rPr lang="en-US" sz="2000" b="1" u="sng" dirty="0">
                <a:solidFill>
                  <a:srgbClr val="FF0000"/>
                </a:solidFill>
                <a:latin typeface="+mn-lt"/>
              </a:rPr>
              <a:t>Rule 2:</a:t>
            </a:r>
          </a:p>
          <a:p>
            <a:pPr eaLnBrk="1" hangingPunct="1">
              <a:defRPr/>
            </a:pPr>
            <a:r>
              <a:rPr lang="en-US" sz="2000" b="1" dirty="0">
                <a:latin typeface="+mn-lt"/>
              </a:rPr>
              <a:t>To Subtract </a:t>
            </a:r>
            <a:r>
              <a:rPr lang="en-US" sz="2000" dirty="0">
                <a:latin typeface="+mn-lt"/>
              </a:rPr>
              <a:t>two numbers X and Y (that is to perform X-Y), take the 2's complement of Y and then add it to X as in rule 1.</a:t>
            </a:r>
          </a:p>
          <a:p>
            <a:pPr eaLnBrk="1" hangingPunct="1">
              <a:defRPr/>
            </a:pPr>
            <a:endParaRPr lang="en-US" sz="2000" dirty="0">
              <a:latin typeface="+mn-lt"/>
            </a:endParaRPr>
          </a:p>
          <a:p>
            <a:pPr eaLnBrk="1" hangingPunct="1">
              <a:defRPr/>
            </a:pPr>
            <a:r>
              <a:rPr lang="en-US" sz="2000" dirty="0">
                <a:latin typeface="+mn-lt"/>
              </a:rPr>
              <a:t>Result will be algebraically correct, if it lies in the range -2</a:t>
            </a:r>
            <a:r>
              <a:rPr lang="en-US" sz="2000" baseline="30000" dirty="0">
                <a:latin typeface="+mn-lt"/>
              </a:rPr>
              <a:t>n-1</a:t>
            </a:r>
            <a:r>
              <a:rPr lang="en-US" sz="2000" dirty="0">
                <a:latin typeface="+mn-lt"/>
              </a:rPr>
              <a:t> to +2</a:t>
            </a:r>
            <a:r>
              <a:rPr lang="en-US" sz="2000" baseline="30000" dirty="0">
                <a:latin typeface="+mn-lt"/>
              </a:rPr>
              <a:t>n-1</a:t>
            </a:r>
            <a:r>
              <a:rPr lang="en-US" sz="2000" dirty="0">
                <a:latin typeface="+mn-lt"/>
              </a:rPr>
              <a:t>-1.</a:t>
            </a:r>
          </a:p>
          <a:p>
            <a:pPr eaLnBrk="1" hangingPunct="1">
              <a:defRPr/>
            </a:pPr>
            <a:endParaRPr lang="en-US" sz="2800" u="sng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sz="2800" dirty="0"/>
              <a:t> </a:t>
            </a:r>
          </a:p>
          <a:p>
            <a:pPr eaLnBrk="1" hangingPunct="1">
              <a:defRPr/>
            </a:pPr>
            <a:r>
              <a:rPr lang="en-US" sz="2800" dirty="0"/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4FD94-6A97-41B6-BD07-B328DDA5A94E}"/>
              </a:ext>
            </a:extLst>
          </p:cNvPr>
          <p:cNvSpPr txBox="1">
            <a:spLocks/>
          </p:cNvSpPr>
          <p:nvPr/>
        </p:nvSpPr>
        <p:spPr>
          <a:xfrm>
            <a:off x="0" y="228600"/>
            <a:ext cx="9067800" cy="5486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2800" dirty="0">
                <a:solidFill>
                  <a:srgbClr val="FF0000"/>
                </a:solidFill>
              </a:rPr>
              <a:t>ADDITION OF SIGNED NUMBERS</a:t>
            </a:r>
          </a:p>
          <a:p>
            <a:pPr eaLnBrk="1" hangingPunct="1">
              <a:defRPr/>
            </a:pPr>
            <a:endParaRPr lang="en-US" sz="2800" u="sng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endParaRPr lang="en-US" sz="2800" u="sng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sz="2400" b="1" u="sng" dirty="0">
                <a:solidFill>
                  <a:srgbClr val="FF0000"/>
                </a:solidFill>
                <a:latin typeface="+mn-lt"/>
              </a:rPr>
              <a:t>Rule 1:</a:t>
            </a:r>
          </a:p>
          <a:p>
            <a:pPr eaLnBrk="1" hangingPunct="1">
              <a:defRPr/>
            </a:pPr>
            <a:r>
              <a:rPr lang="en-US" sz="2400" b="1" dirty="0">
                <a:latin typeface="+mn-lt"/>
              </a:rPr>
              <a:t>To Add </a:t>
            </a:r>
            <a:r>
              <a:rPr lang="en-US" sz="2400" dirty="0">
                <a:latin typeface="+mn-lt"/>
              </a:rPr>
              <a:t>two numbers, add their n-bits and ignore the carry-out signal from the MSB position.</a:t>
            </a:r>
          </a:p>
          <a:p>
            <a:pPr eaLnBrk="1" hangingPunct="1">
              <a:defRPr/>
            </a:pPr>
            <a:r>
              <a:rPr lang="en-US" sz="2400" dirty="0">
                <a:latin typeface="+mn-lt"/>
              </a:rPr>
              <a:t>Result will be algebraically correct, if it lies in the range -2</a:t>
            </a:r>
            <a:r>
              <a:rPr lang="en-US" sz="2400" baseline="30000" dirty="0">
                <a:latin typeface="+mn-lt"/>
              </a:rPr>
              <a:t>n-1</a:t>
            </a:r>
            <a:r>
              <a:rPr lang="en-US" sz="2400" dirty="0">
                <a:latin typeface="+mn-lt"/>
              </a:rPr>
              <a:t> to +2</a:t>
            </a:r>
            <a:r>
              <a:rPr lang="en-US" sz="2400" baseline="30000" dirty="0">
                <a:latin typeface="+mn-lt"/>
              </a:rPr>
              <a:t>n-1</a:t>
            </a:r>
            <a:r>
              <a:rPr lang="en-US" sz="2400" dirty="0">
                <a:latin typeface="+mn-lt"/>
              </a:rPr>
              <a:t>-1.</a:t>
            </a:r>
          </a:p>
          <a:p>
            <a:pPr eaLnBrk="1" hangingPunct="1">
              <a:defRPr/>
            </a:pPr>
            <a:endParaRPr lang="en-US" sz="3200" dirty="0">
              <a:latin typeface="+mn-lt"/>
            </a:endParaRPr>
          </a:p>
          <a:p>
            <a:pPr eaLnBrk="1" hangingPunct="1">
              <a:defRPr/>
            </a:pPr>
            <a:r>
              <a:rPr lang="en-US" sz="2400" dirty="0">
                <a:latin typeface="+mn-lt"/>
              </a:rPr>
              <a:t> n = 4 bits </a:t>
            </a:r>
            <a:r>
              <a:rPr lang="en-US" sz="2400" dirty="0">
                <a:latin typeface="+mn-lt"/>
                <a:sym typeface="Wingdings" pitchFamily="2" charset="2"/>
              </a:rPr>
              <a:t> - 2</a:t>
            </a:r>
            <a:r>
              <a:rPr lang="en-US" sz="2400" baseline="30000" dirty="0">
                <a:latin typeface="+mn-lt"/>
                <a:sym typeface="Wingdings" pitchFamily="2" charset="2"/>
              </a:rPr>
              <a:t>4-1  </a:t>
            </a:r>
            <a:r>
              <a:rPr lang="en-US" sz="2400" dirty="0">
                <a:latin typeface="+mn-lt"/>
                <a:sym typeface="Wingdings" pitchFamily="2" charset="2"/>
              </a:rPr>
              <a:t>to + 2</a:t>
            </a:r>
            <a:r>
              <a:rPr lang="en-US" sz="2400" baseline="30000" dirty="0">
                <a:latin typeface="+mn-lt"/>
                <a:sym typeface="Wingdings" pitchFamily="2" charset="2"/>
              </a:rPr>
              <a:t>4-1</a:t>
            </a:r>
            <a:r>
              <a:rPr lang="en-US" sz="2400" dirty="0">
                <a:latin typeface="+mn-lt"/>
                <a:sym typeface="Wingdings" pitchFamily="2" charset="2"/>
              </a:rPr>
              <a:t> - 1</a:t>
            </a:r>
            <a:r>
              <a:rPr lang="en-US" sz="2400" baseline="30000" dirty="0">
                <a:latin typeface="+mn-lt"/>
                <a:sym typeface="Wingdings" pitchFamily="2" charset="2"/>
              </a:rPr>
              <a:t> </a:t>
            </a:r>
          </a:p>
          <a:p>
            <a:pPr eaLnBrk="1" hangingPunct="1">
              <a:defRPr/>
            </a:pPr>
            <a:r>
              <a:rPr lang="en-US" sz="2400" baseline="30000" dirty="0">
                <a:latin typeface="+mn-lt"/>
                <a:sym typeface="Wingdings" pitchFamily="2" charset="2"/>
              </a:rPr>
              <a:t>                               - </a:t>
            </a:r>
            <a:r>
              <a:rPr lang="en-US" sz="2400" dirty="0">
                <a:latin typeface="+mn-lt"/>
                <a:sym typeface="Wingdings" pitchFamily="2" charset="2"/>
              </a:rPr>
              <a:t>2</a:t>
            </a:r>
            <a:r>
              <a:rPr lang="en-US" sz="2400" baseline="30000" dirty="0">
                <a:latin typeface="+mn-lt"/>
                <a:sym typeface="Wingdings" pitchFamily="2" charset="2"/>
              </a:rPr>
              <a:t>3</a:t>
            </a:r>
            <a:r>
              <a:rPr lang="en-US" sz="2400" dirty="0">
                <a:latin typeface="+mn-lt"/>
                <a:sym typeface="Wingdings" pitchFamily="2" charset="2"/>
              </a:rPr>
              <a:t>    to  + 2</a:t>
            </a:r>
            <a:r>
              <a:rPr lang="en-US" sz="2400" baseline="30000" dirty="0">
                <a:latin typeface="+mn-lt"/>
                <a:sym typeface="Wingdings" pitchFamily="2" charset="2"/>
              </a:rPr>
              <a:t>3</a:t>
            </a:r>
            <a:r>
              <a:rPr lang="en-US" sz="2400" dirty="0">
                <a:latin typeface="+mn-lt"/>
                <a:sym typeface="Wingdings" pitchFamily="2" charset="2"/>
              </a:rPr>
              <a:t> - 1   </a:t>
            </a:r>
          </a:p>
          <a:p>
            <a:pPr eaLnBrk="1" hangingPunct="1">
              <a:defRPr/>
            </a:pPr>
            <a:r>
              <a:rPr lang="en-US" sz="2400" dirty="0">
                <a:latin typeface="+mn-lt"/>
                <a:sym typeface="Wingdings" pitchFamily="2" charset="2"/>
              </a:rPr>
              <a:t>                     -8  to +7</a:t>
            </a:r>
          </a:p>
          <a:p>
            <a:pPr eaLnBrk="1" hangingPunct="1">
              <a:defRPr/>
            </a:pPr>
            <a:endParaRPr lang="en-US" sz="3200" dirty="0">
              <a:latin typeface="+mn-lt"/>
            </a:endParaRPr>
          </a:p>
          <a:p>
            <a:pPr eaLnBrk="1" hangingPunct="1">
              <a:defRPr/>
            </a:pPr>
            <a:endParaRPr lang="en-US" sz="2000" b="1" dirty="0">
              <a:latin typeface="+mn-lt"/>
            </a:endParaRPr>
          </a:p>
          <a:p>
            <a:pPr eaLnBrk="1" hangingPunct="1">
              <a:defRPr/>
            </a:pPr>
            <a:endParaRPr lang="en-US" sz="2800" u="sng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sz="2800" dirty="0"/>
              <a:t> </a:t>
            </a:r>
          </a:p>
          <a:p>
            <a:pPr eaLnBrk="1" hangingPunct="1">
              <a:defRPr/>
            </a:pPr>
            <a:r>
              <a:rPr lang="en-US" sz="2800" dirty="0"/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pic>
        <p:nvPicPr>
          <p:cNvPr id="43011" name="Picture 6">
            <a:extLst>
              <a:ext uri="{FF2B5EF4-FFF2-40B4-BE49-F238E27FC236}">
                <a16:creationId xmlns:a16="http://schemas.microsoft.com/office/drawing/2014/main" id="{BDBA6CC9-C447-453C-B4A8-A322BC535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276600"/>
            <a:ext cx="2514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CB540-5ACE-49C2-B47A-BDCEB047FE50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D905CD-5A01-4244-8437-1242BAEEC413}"/>
              </a:ext>
            </a:extLst>
          </p:cNvPr>
          <p:cNvSpPr txBox="1">
            <a:spLocks/>
          </p:cNvSpPr>
          <p:nvPr/>
        </p:nvSpPr>
        <p:spPr>
          <a:xfrm>
            <a:off x="533400" y="-3810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3253F49-8C73-40BE-A2A0-CB096CE0CAE1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752600"/>
          <a:ext cx="437197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3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1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1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C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n-lt"/>
                        </a:rPr>
                        <a:t>+2 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+3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+5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073" name="TextBox 23">
            <a:extLst>
              <a:ext uri="{FF2B5EF4-FFF2-40B4-BE49-F238E27FC236}">
                <a16:creationId xmlns:a16="http://schemas.microsoft.com/office/drawing/2014/main" id="{963E6B93-8589-49DF-9166-5FD61B4A8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5638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Addition rule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2's complement system</a:t>
            </a:r>
          </a:p>
        </p:txBody>
      </p:sp>
      <p:pic>
        <p:nvPicPr>
          <p:cNvPr id="44074" name="Picture 2">
            <a:extLst>
              <a:ext uri="{FF2B5EF4-FFF2-40B4-BE49-F238E27FC236}">
                <a16:creationId xmlns:a16="http://schemas.microsoft.com/office/drawing/2014/main" id="{61B622C7-51AA-4476-BDFD-D71D1265B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5" y="2514600"/>
            <a:ext cx="31146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75" name="Picture 6">
            <a:extLst>
              <a:ext uri="{FF2B5EF4-FFF2-40B4-BE49-F238E27FC236}">
                <a16:creationId xmlns:a16="http://schemas.microsoft.com/office/drawing/2014/main" id="{2C3D7E76-A8E9-4569-A09D-A81F71E8A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0"/>
            <a:ext cx="2362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932D0-A7DE-47F3-B1AF-C7FCFDB4719B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E4A3AA-A24F-477C-9EE7-E37BD0469339}"/>
              </a:ext>
            </a:extLst>
          </p:cNvPr>
          <p:cNvSpPr txBox="1">
            <a:spLocks/>
          </p:cNvSpPr>
          <p:nvPr/>
        </p:nvSpPr>
        <p:spPr>
          <a:xfrm>
            <a:off x="533400" y="-3810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D91CCC-54D7-45F5-8E71-9F1BD61A658B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752600"/>
          <a:ext cx="437197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3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1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1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C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n-lt"/>
                        </a:rPr>
                        <a:t>+4 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-6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097" name="TextBox 23">
            <a:extLst>
              <a:ext uri="{FF2B5EF4-FFF2-40B4-BE49-F238E27FC236}">
                <a16:creationId xmlns:a16="http://schemas.microsoft.com/office/drawing/2014/main" id="{6889CB28-DD5F-4FE7-AC23-80A103958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5638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Addition rule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2's complement system</a:t>
            </a:r>
          </a:p>
        </p:txBody>
      </p:sp>
      <p:pic>
        <p:nvPicPr>
          <p:cNvPr id="45098" name="Picture 6">
            <a:extLst>
              <a:ext uri="{FF2B5EF4-FFF2-40B4-BE49-F238E27FC236}">
                <a16:creationId xmlns:a16="http://schemas.microsoft.com/office/drawing/2014/main" id="{913F8199-5B1B-4A96-B0F3-421D10C85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0"/>
            <a:ext cx="2362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99" name="Picture 2">
            <a:extLst>
              <a:ext uri="{FF2B5EF4-FFF2-40B4-BE49-F238E27FC236}">
                <a16:creationId xmlns:a16="http://schemas.microsoft.com/office/drawing/2014/main" id="{9074DE02-0A57-4495-A4F6-0EF2EF69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2362200"/>
            <a:ext cx="314325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5FAF6-89A7-42EC-BED5-7A9329F61A94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F7357D-B325-4824-BB39-1074DB0880E9}"/>
              </a:ext>
            </a:extLst>
          </p:cNvPr>
          <p:cNvSpPr txBox="1">
            <a:spLocks/>
          </p:cNvSpPr>
          <p:nvPr/>
        </p:nvSpPr>
        <p:spPr>
          <a:xfrm>
            <a:off x="533400" y="-3810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7A13B0A-522A-499B-86E9-9D9171629DB1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752600"/>
          <a:ext cx="437197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3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1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1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C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n-lt"/>
                        </a:rPr>
                        <a:t>-5 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121" name="TextBox 23">
            <a:extLst>
              <a:ext uri="{FF2B5EF4-FFF2-40B4-BE49-F238E27FC236}">
                <a16:creationId xmlns:a16="http://schemas.microsoft.com/office/drawing/2014/main" id="{9F042959-AF95-4A1D-BA35-30CC041FD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5638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Addition rule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2's complement system</a:t>
            </a:r>
          </a:p>
        </p:txBody>
      </p:sp>
      <p:pic>
        <p:nvPicPr>
          <p:cNvPr id="46122" name="Picture 6">
            <a:extLst>
              <a:ext uri="{FF2B5EF4-FFF2-40B4-BE49-F238E27FC236}">
                <a16:creationId xmlns:a16="http://schemas.microsoft.com/office/drawing/2014/main" id="{8B491E91-8FEE-45F4-953B-B309CBDB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00200"/>
            <a:ext cx="33528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699DD-F84B-49BF-8FD1-7E1925EB1E14}"/>
              </a:ext>
            </a:extLst>
          </p:cNvPr>
          <p:cNvSpPr txBox="1">
            <a:spLocks/>
          </p:cNvSpPr>
          <p:nvPr/>
        </p:nvSpPr>
        <p:spPr>
          <a:xfrm>
            <a:off x="0" y="228600"/>
            <a:ext cx="8915400" cy="5486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2800" u="sng" dirty="0">
                <a:solidFill>
                  <a:srgbClr val="FF0000"/>
                </a:solidFill>
              </a:rPr>
              <a:t>SUBTRACTION OF SIGNED NUMBERS</a:t>
            </a:r>
          </a:p>
          <a:p>
            <a:pPr eaLnBrk="1" hangingPunct="1">
              <a:defRPr/>
            </a:pPr>
            <a:endParaRPr lang="en-US" sz="2800" u="sng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endParaRPr lang="en-US" sz="2800" u="sng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sz="3200" b="1" u="sng" dirty="0">
                <a:solidFill>
                  <a:srgbClr val="FF0000"/>
                </a:solidFill>
                <a:latin typeface="+mn-lt"/>
              </a:rPr>
              <a:t>Rule 2:</a:t>
            </a:r>
          </a:p>
          <a:p>
            <a:pPr eaLnBrk="1" hangingPunct="1">
              <a:defRPr/>
            </a:pPr>
            <a:r>
              <a:rPr lang="en-US" sz="2800" b="1" dirty="0">
                <a:latin typeface="+mn-lt"/>
              </a:rPr>
              <a:t>To Subtract </a:t>
            </a:r>
            <a:r>
              <a:rPr lang="en-US" sz="2800" dirty="0">
                <a:latin typeface="+mn-lt"/>
              </a:rPr>
              <a:t>two numbers X and Y (that is to perform X-Y), take the 2's complement of Y and then add it to X as in rule 1.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Result will be algebraically correct, if it lies in the range -2</a:t>
            </a:r>
            <a:r>
              <a:rPr lang="en-US" sz="2800" baseline="30000" dirty="0">
                <a:latin typeface="+mn-lt"/>
              </a:rPr>
              <a:t>n-1</a:t>
            </a:r>
            <a:r>
              <a:rPr lang="en-US" sz="2800" dirty="0">
                <a:latin typeface="+mn-lt"/>
              </a:rPr>
              <a:t> to +2</a:t>
            </a:r>
            <a:r>
              <a:rPr lang="en-US" sz="2800" baseline="30000" dirty="0">
                <a:latin typeface="+mn-lt"/>
              </a:rPr>
              <a:t>n-1</a:t>
            </a:r>
            <a:r>
              <a:rPr lang="en-US" sz="2800" dirty="0">
                <a:latin typeface="+mn-lt"/>
              </a:rPr>
              <a:t>-1.</a:t>
            </a:r>
          </a:p>
          <a:p>
            <a:pPr eaLnBrk="1" hangingPunct="1">
              <a:defRPr/>
            </a:pPr>
            <a:endParaRPr lang="en-US" sz="2800" dirty="0">
              <a:latin typeface="+mn-lt"/>
            </a:endParaRPr>
          </a:p>
          <a:p>
            <a:pPr eaLnBrk="1" hangingPunct="1">
              <a:defRPr/>
            </a:pPr>
            <a:r>
              <a:rPr lang="en-US" sz="2000" dirty="0"/>
              <a:t>n = 4 bits </a:t>
            </a:r>
            <a:r>
              <a:rPr lang="en-US" sz="2000" dirty="0">
                <a:sym typeface="Wingdings" pitchFamily="2" charset="2"/>
              </a:rPr>
              <a:t> - 2</a:t>
            </a:r>
            <a:r>
              <a:rPr lang="en-US" sz="2000" baseline="30000" dirty="0">
                <a:sym typeface="Wingdings" pitchFamily="2" charset="2"/>
              </a:rPr>
              <a:t>4-1  </a:t>
            </a:r>
            <a:r>
              <a:rPr lang="en-US" sz="2000" dirty="0">
                <a:sym typeface="Wingdings" pitchFamily="2" charset="2"/>
              </a:rPr>
              <a:t>to + 2</a:t>
            </a:r>
            <a:r>
              <a:rPr lang="en-US" sz="2000" baseline="30000" dirty="0">
                <a:sym typeface="Wingdings" pitchFamily="2" charset="2"/>
              </a:rPr>
              <a:t>4-1</a:t>
            </a:r>
            <a:r>
              <a:rPr lang="en-US" sz="2000" dirty="0">
                <a:sym typeface="Wingdings" pitchFamily="2" charset="2"/>
              </a:rPr>
              <a:t> - 1</a:t>
            </a:r>
            <a:r>
              <a:rPr lang="en-US" sz="2000" baseline="30000" dirty="0">
                <a:sym typeface="Wingdings" pitchFamily="2" charset="2"/>
              </a:rPr>
              <a:t> </a:t>
            </a:r>
          </a:p>
          <a:p>
            <a:pPr eaLnBrk="1" hangingPunct="1">
              <a:defRPr/>
            </a:pPr>
            <a:r>
              <a:rPr lang="en-US" sz="2000" baseline="30000" dirty="0">
                <a:sym typeface="Wingdings" pitchFamily="2" charset="2"/>
              </a:rPr>
              <a:t>                               - </a:t>
            </a:r>
            <a:r>
              <a:rPr lang="en-US" sz="2000" dirty="0">
                <a:sym typeface="Wingdings" pitchFamily="2" charset="2"/>
              </a:rPr>
              <a:t>2</a:t>
            </a:r>
            <a:r>
              <a:rPr lang="en-US" sz="2000" baseline="30000" dirty="0">
                <a:sym typeface="Wingdings" pitchFamily="2" charset="2"/>
              </a:rPr>
              <a:t>3</a:t>
            </a:r>
            <a:r>
              <a:rPr lang="en-US" sz="2000" dirty="0">
                <a:sym typeface="Wingdings" pitchFamily="2" charset="2"/>
              </a:rPr>
              <a:t>    to  + 2</a:t>
            </a:r>
            <a:r>
              <a:rPr lang="en-US" sz="2000" baseline="30000" dirty="0">
                <a:sym typeface="Wingdings" pitchFamily="2" charset="2"/>
              </a:rPr>
              <a:t>3</a:t>
            </a:r>
            <a:r>
              <a:rPr lang="en-US" sz="2000" dirty="0">
                <a:sym typeface="Wingdings" pitchFamily="2" charset="2"/>
              </a:rPr>
              <a:t> - 1   </a:t>
            </a:r>
          </a:p>
          <a:p>
            <a:pPr eaLnBrk="1" hangingPunct="1">
              <a:defRPr/>
            </a:pPr>
            <a:r>
              <a:rPr lang="en-US" sz="2000" dirty="0">
                <a:sym typeface="Wingdings" pitchFamily="2" charset="2"/>
              </a:rPr>
              <a:t>                     -8  to +7</a:t>
            </a:r>
          </a:p>
          <a:p>
            <a:pPr eaLnBrk="1" hangingPunct="1">
              <a:defRPr/>
            </a:pPr>
            <a:endParaRPr lang="en-US" sz="2800" dirty="0">
              <a:latin typeface="+mn-lt"/>
            </a:endParaRPr>
          </a:p>
          <a:p>
            <a:pPr eaLnBrk="1" hangingPunct="1">
              <a:defRPr/>
            </a:pPr>
            <a:endParaRPr lang="en-US" sz="3200" dirty="0">
              <a:latin typeface="+mn-lt"/>
            </a:endParaRPr>
          </a:p>
          <a:p>
            <a:pPr eaLnBrk="1" hangingPunct="1">
              <a:defRPr/>
            </a:pPr>
            <a:endParaRPr lang="en-US" sz="2000" dirty="0">
              <a:latin typeface="+mn-lt"/>
            </a:endParaRPr>
          </a:p>
          <a:p>
            <a:pPr eaLnBrk="1" hangingPunct="1">
              <a:defRPr/>
            </a:pPr>
            <a:endParaRPr lang="en-US" sz="2800" u="sng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sz="2800" dirty="0"/>
              <a:t> </a:t>
            </a:r>
          </a:p>
          <a:p>
            <a:pPr eaLnBrk="1" hangingPunct="1">
              <a:defRPr/>
            </a:pPr>
            <a:r>
              <a:rPr lang="en-US" sz="2800" dirty="0"/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id="{A20B3817-94C7-4233-A129-38083D893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962400"/>
            <a:ext cx="27432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4D971-8DAF-4448-BA55-44D4B855A14F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C2D3DB-BA67-4B16-83FD-E7121A930923}"/>
              </a:ext>
            </a:extLst>
          </p:cNvPr>
          <p:cNvSpPr txBox="1">
            <a:spLocks/>
          </p:cNvSpPr>
          <p:nvPr/>
        </p:nvSpPr>
        <p:spPr>
          <a:xfrm>
            <a:off x="533400" y="-3810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D0AE8E2-A34C-4B1E-855C-F0F049E0A87D}"/>
              </a:ext>
            </a:extLst>
          </p:cNvPr>
          <p:cNvGraphicFramePr>
            <a:graphicFrameLocks noGrp="1"/>
          </p:cNvGraphicFramePr>
          <p:nvPr/>
        </p:nvGraphicFramePr>
        <p:xfrm>
          <a:off x="0" y="1447800"/>
          <a:ext cx="490537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7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5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65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n-lt"/>
                        </a:rPr>
                        <a:t>-3 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X-Y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+4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5" marR="914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169" name="TextBox 23">
            <a:extLst>
              <a:ext uri="{FF2B5EF4-FFF2-40B4-BE49-F238E27FC236}">
                <a16:creationId xmlns:a16="http://schemas.microsoft.com/office/drawing/2014/main" id="{1F4F15E5-17C1-44A9-B912-28F1C6A94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5638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Subtraction  rule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2's complement system</a:t>
            </a:r>
          </a:p>
        </p:txBody>
      </p:sp>
      <p:pic>
        <p:nvPicPr>
          <p:cNvPr id="48170" name="Picture 6">
            <a:extLst>
              <a:ext uri="{FF2B5EF4-FFF2-40B4-BE49-F238E27FC236}">
                <a16:creationId xmlns:a16="http://schemas.microsoft.com/office/drawing/2014/main" id="{E48E046E-2E35-4F74-94B9-5D262BED8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0"/>
            <a:ext cx="2895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FAA452-C11A-4BB6-BFA4-750C73718BC5}"/>
              </a:ext>
            </a:extLst>
          </p:cNvPr>
          <p:cNvGraphicFramePr>
            <a:graphicFrameLocks noGrp="1"/>
          </p:cNvGraphicFramePr>
          <p:nvPr/>
        </p:nvGraphicFramePr>
        <p:xfrm>
          <a:off x="4876800" y="2895600"/>
          <a:ext cx="4267201" cy="363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5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n-lt"/>
                        </a:rPr>
                        <a:t>-7 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1’s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xfrm>
            <a:off x="304800" y="457200"/>
            <a:ext cx="754380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wentieth Century"/>
              <a:buNone/>
            </a:pPr>
            <a:r>
              <a:rPr lang="en-US"/>
              <a:t>Computer organization</a:t>
            </a:r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body" idx="1"/>
          </p:nvPr>
        </p:nvSpPr>
        <p:spPr>
          <a:xfrm>
            <a:off x="0" y="1600200"/>
            <a:ext cx="8686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 b="1"/>
              <a:t>Computer Organization- </a:t>
            </a:r>
            <a:r>
              <a:rPr lang="en-US" sz="2400"/>
              <a:t>The way hardware components are connected to form a computer system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In other words, it is mainly about the programmer’s or user point of view.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Organization - physical design of a computer </a:t>
            </a:r>
            <a:endParaRPr/>
          </a:p>
          <a:p>
            <a:pPr marL="914400" lvl="2" indent="-228600" algn="just" rtl="0">
              <a:spcBef>
                <a:spcPts val="500"/>
              </a:spcBef>
              <a:spcAft>
                <a:spcPts val="0"/>
              </a:spcAft>
              <a:buSzPts val="1275"/>
              <a:buFont typeface="Noto Sans Symbols"/>
              <a:buNone/>
            </a:pPr>
            <a:r>
              <a:rPr lang="en-US" sz="1700"/>
              <a:t>1.How many registers? </a:t>
            </a:r>
            <a:endParaRPr/>
          </a:p>
          <a:p>
            <a:pPr marL="914400" lvl="2" indent="-228600" algn="just" rtl="0">
              <a:spcBef>
                <a:spcPts val="500"/>
              </a:spcBef>
              <a:spcAft>
                <a:spcPts val="0"/>
              </a:spcAft>
              <a:buSzPts val="1275"/>
              <a:buFont typeface="Noto Sans Symbols"/>
              <a:buNone/>
            </a:pPr>
            <a:r>
              <a:rPr lang="en-US" sz="1700"/>
              <a:t>2. What is a register?</a:t>
            </a:r>
            <a:endParaRPr/>
          </a:p>
          <a:p>
            <a:pPr marL="914400" lvl="2" indent="-228600" algn="just" rtl="0">
              <a:spcBef>
                <a:spcPts val="500"/>
              </a:spcBef>
              <a:spcAft>
                <a:spcPts val="0"/>
              </a:spcAft>
              <a:buSzPts val="1275"/>
              <a:buFont typeface="Noto Sans Symbols"/>
              <a:buNone/>
            </a:pPr>
            <a:r>
              <a:rPr lang="en-US" sz="1700"/>
              <a:t>3. How many registers does a typical CPU have?</a:t>
            </a:r>
            <a:endParaRPr sz="1700"/>
          </a:p>
        </p:txBody>
      </p:sp>
      <p:pic>
        <p:nvPicPr>
          <p:cNvPr id="187" name="Google Shape;187;p22" descr="Computer Organization - ProProfs Quiz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3810000"/>
            <a:ext cx="42672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99482-C64D-423A-93EF-F85DC352C155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4C8BE2-306F-41F6-9D86-88FFDD130F0B}"/>
              </a:ext>
            </a:extLst>
          </p:cNvPr>
          <p:cNvSpPr txBox="1">
            <a:spLocks/>
          </p:cNvSpPr>
          <p:nvPr/>
        </p:nvSpPr>
        <p:spPr>
          <a:xfrm>
            <a:off x="533400" y="-3810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DAA0CC0-B2F8-4748-8112-016E539E2D6D}"/>
              </a:ext>
            </a:extLst>
          </p:cNvPr>
          <p:cNvGraphicFramePr>
            <a:graphicFrameLocks noGrp="1"/>
          </p:cNvGraphicFramePr>
          <p:nvPr/>
        </p:nvGraphicFramePr>
        <p:xfrm>
          <a:off x="0" y="1447800"/>
          <a:ext cx="490537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7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5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65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+6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5" marR="914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+3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X-Y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+3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193" name="TextBox 23">
            <a:extLst>
              <a:ext uri="{FF2B5EF4-FFF2-40B4-BE49-F238E27FC236}">
                <a16:creationId xmlns:a16="http://schemas.microsoft.com/office/drawing/2014/main" id="{DE886504-485E-40BE-B67F-D984B6D90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5638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Subtraction  rule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2's complement system</a:t>
            </a:r>
          </a:p>
        </p:txBody>
      </p:sp>
      <p:pic>
        <p:nvPicPr>
          <p:cNvPr id="49194" name="Picture 6">
            <a:extLst>
              <a:ext uri="{FF2B5EF4-FFF2-40B4-BE49-F238E27FC236}">
                <a16:creationId xmlns:a16="http://schemas.microsoft.com/office/drawing/2014/main" id="{A9036969-2B6A-4408-93F4-E3E6735C1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0"/>
            <a:ext cx="2895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114EE9B-8780-471E-88A5-4B5A537CEE59}"/>
              </a:ext>
            </a:extLst>
          </p:cNvPr>
          <p:cNvGraphicFramePr>
            <a:graphicFrameLocks noGrp="1"/>
          </p:cNvGraphicFramePr>
          <p:nvPr/>
        </p:nvGraphicFramePr>
        <p:xfrm>
          <a:off x="4876800" y="2895600"/>
          <a:ext cx="4267201" cy="363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5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n-lt"/>
                        </a:rPr>
                        <a:t>+3 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1’s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FEB7C-E7AB-4F65-9E60-A705C526FE3D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CAA43E-6ABA-4054-BBDE-C20ADBEE86A6}"/>
              </a:ext>
            </a:extLst>
          </p:cNvPr>
          <p:cNvSpPr txBox="1">
            <a:spLocks/>
          </p:cNvSpPr>
          <p:nvPr/>
        </p:nvSpPr>
        <p:spPr>
          <a:xfrm>
            <a:off x="533400" y="-3810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5B43E4A-6B04-4457-AFEF-C2973811FAFD}"/>
              </a:ext>
            </a:extLst>
          </p:cNvPr>
          <p:cNvGraphicFramePr>
            <a:graphicFrameLocks noGrp="1"/>
          </p:cNvGraphicFramePr>
          <p:nvPr/>
        </p:nvGraphicFramePr>
        <p:xfrm>
          <a:off x="0" y="1447800"/>
          <a:ext cx="4905375" cy="2738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7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5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65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8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5" marR="91435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5" marR="91435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5" marR="91435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5" marR="91435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5" marR="91435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60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91435" marR="91435" marT="45725" marB="4572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  <a:p>
                      <a:endParaRPr lang="en-US" sz="1800" dirty="0"/>
                    </a:p>
                  </a:txBody>
                  <a:tcPr marL="91435" marR="91435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5" marR="91435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5" marR="91435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7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marL="91435" marR="91435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 marL="91435" marR="91435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35" marR="91435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7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X-Y</a:t>
                      </a:r>
                    </a:p>
                  </a:txBody>
                  <a:tcPr marL="91435" marR="91435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-8</a:t>
                      </a:r>
                    </a:p>
                  </a:txBody>
                  <a:tcPr marL="91435" marR="91435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5" marR="91435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1435" marR="91435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5" marR="91435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0217" name="TextBox 23">
            <a:extLst>
              <a:ext uri="{FF2B5EF4-FFF2-40B4-BE49-F238E27FC236}">
                <a16:creationId xmlns:a16="http://schemas.microsoft.com/office/drawing/2014/main" id="{6B1B2219-070A-4603-84B1-7DF2D6A0A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5638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Subtraction  rule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2's complement system</a:t>
            </a:r>
          </a:p>
        </p:txBody>
      </p:sp>
      <p:pic>
        <p:nvPicPr>
          <p:cNvPr id="50218" name="Picture 6">
            <a:extLst>
              <a:ext uri="{FF2B5EF4-FFF2-40B4-BE49-F238E27FC236}">
                <a16:creationId xmlns:a16="http://schemas.microsoft.com/office/drawing/2014/main" id="{4035427E-D3A2-48D9-8E26-8045B4493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0"/>
            <a:ext cx="2895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6F482BB-0D0A-4CBE-B80B-D024826A903F}"/>
              </a:ext>
            </a:extLst>
          </p:cNvPr>
          <p:cNvGraphicFramePr>
            <a:graphicFrameLocks noGrp="1"/>
          </p:cNvGraphicFramePr>
          <p:nvPr/>
        </p:nvGraphicFramePr>
        <p:xfrm>
          <a:off x="4876800" y="2895600"/>
          <a:ext cx="4267201" cy="363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5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1’s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ABAB-5DDC-4571-8E8E-DA1A80E46DF6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4724400"/>
          </a:xfrm>
          <a:prstGeom prst="rect">
            <a:avLst/>
          </a:prstGeom>
        </p:spPr>
        <p:txBody>
          <a:bodyPr/>
          <a:lstStyle/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02B5DF-B635-4316-97FB-6C44BBA16033}"/>
              </a:ext>
            </a:extLst>
          </p:cNvPr>
          <p:cNvSpPr txBox="1">
            <a:spLocks/>
          </p:cNvSpPr>
          <p:nvPr/>
        </p:nvSpPr>
        <p:spPr>
          <a:xfrm>
            <a:off x="533400" y="-381000"/>
            <a:ext cx="8229600" cy="472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sz="2800" b="1" dirty="0">
              <a:latin typeface="+mn-lt"/>
            </a:endParaRP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      </a:t>
            </a:r>
          </a:p>
          <a:p>
            <a:pPr eaLnBrk="1" hangingPunct="1">
              <a:defRPr/>
            </a:pPr>
            <a:r>
              <a:rPr lang="en-US" sz="2800" dirty="0">
                <a:latin typeface="+mn-lt"/>
              </a:rPr>
              <a:t> </a:t>
            </a:r>
          </a:p>
          <a:p>
            <a:pPr marL="273050" indent="-27305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8E62E8E-07E3-4C32-A7D7-F9D97F1768E1}"/>
              </a:ext>
            </a:extLst>
          </p:cNvPr>
          <p:cNvGraphicFramePr>
            <a:graphicFrameLocks noGrp="1"/>
          </p:cNvGraphicFramePr>
          <p:nvPr/>
        </p:nvGraphicFramePr>
        <p:xfrm>
          <a:off x="0" y="1447800"/>
          <a:ext cx="490537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7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5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65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+2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5" marR="914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X-Y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+5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5" marR="914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241" name="TextBox 23">
            <a:extLst>
              <a:ext uri="{FF2B5EF4-FFF2-40B4-BE49-F238E27FC236}">
                <a16:creationId xmlns:a16="http://schemas.microsoft.com/office/drawing/2014/main" id="{2FD36B15-BE08-4F6C-9AA0-17BC407B7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5638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Subtraction  rule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2's complement system</a:t>
            </a:r>
          </a:p>
        </p:txBody>
      </p:sp>
      <p:pic>
        <p:nvPicPr>
          <p:cNvPr id="51242" name="Picture 6">
            <a:extLst>
              <a:ext uri="{FF2B5EF4-FFF2-40B4-BE49-F238E27FC236}">
                <a16:creationId xmlns:a16="http://schemas.microsoft.com/office/drawing/2014/main" id="{D2937CB3-3DC4-46CC-8D22-7FA046FF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0"/>
            <a:ext cx="2895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0CA07A-D070-4DCB-BD6F-DF35CC932382}"/>
              </a:ext>
            </a:extLst>
          </p:cNvPr>
          <p:cNvGraphicFramePr>
            <a:graphicFrameLocks noGrp="1"/>
          </p:cNvGraphicFramePr>
          <p:nvPr/>
        </p:nvGraphicFramePr>
        <p:xfrm>
          <a:off x="4876800" y="2895600"/>
          <a:ext cx="4267201" cy="363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5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1’s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image3.png">
            <a:extLst>
              <a:ext uri="{FF2B5EF4-FFF2-40B4-BE49-F238E27FC236}">
                <a16:creationId xmlns:a16="http://schemas.microsoft.com/office/drawing/2014/main" id="{BC48C0BE-E7C3-4DFC-AF46-36D785642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0"/>
            <a:ext cx="6019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C10AC-BB81-47F5-B874-28D81BE74B85}"/>
              </a:ext>
            </a:extLst>
          </p:cNvPr>
          <p:cNvSpPr txBox="1">
            <a:spLocks/>
          </p:cNvSpPr>
          <p:nvPr/>
        </p:nvSpPr>
        <p:spPr>
          <a:xfrm>
            <a:off x="228600" y="1676400"/>
            <a:ext cx="8382000" cy="4724400"/>
          </a:xfrm>
          <a:prstGeom prst="rect">
            <a:avLst/>
          </a:prstGeom>
        </p:spPr>
        <p:txBody>
          <a:bodyPr/>
          <a:lstStyle/>
          <a:p>
            <a:pPr marL="319088" indent="-319088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r>
              <a:rPr lang="en-US" sz="3200" dirty="0">
                <a:latin typeface="+mn-lt"/>
              </a:rPr>
              <a:t>Example of addition and subtraction in 4-bit example, answers fall in the range of -8 and +7.</a:t>
            </a:r>
          </a:p>
          <a:p>
            <a:pPr marL="319088" indent="-319088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r>
              <a:rPr lang="en-US" sz="3200" dirty="0">
                <a:latin typeface="+mn-lt"/>
              </a:rPr>
              <a:t>When answers do not fall within this range, we say that overflow has occurred  </a:t>
            </a:r>
          </a:p>
          <a:p>
            <a:pPr marL="776288" lvl="1" indent="-319088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endParaRPr lang="en-US" sz="2400" baseline="-25000" dirty="0">
              <a:latin typeface="+mn-lt"/>
            </a:endParaRPr>
          </a:p>
          <a:p>
            <a:pPr eaLnBrk="1" hangingPunct="1">
              <a:defRPr/>
            </a:pPr>
            <a:endParaRPr lang="en-US" sz="2800" dirty="0">
              <a:latin typeface="+mn-lt"/>
            </a:endParaRPr>
          </a:p>
          <a:p>
            <a:pPr marL="639763" lvl="1" indent="-273050" ea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 pitchFamily="18" charset="2"/>
              <a:buNone/>
              <a:defRPr/>
            </a:pPr>
            <a:endParaRPr lang="en-US" altLang="zh-CN" sz="2500" dirty="0">
              <a:latin typeface="+mn-lt"/>
              <a:cs typeface="华文仿宋"/>
            </a:endParaRPr>
          </a:p>
          <a:p>
            <a:pPr marL="319088" indent="-319088" algn="just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Arial" pitchFamily="34" charset="0"/>
              <a:buNone/>
              <a:defRPr/>
            </a:pPr>
            <a:endParaRPr lang="en-IN" sz="2800" dirty="0"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201308-D035-417C-9791-BDB96A177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81000"/>
            <a:ext cx="76200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0000"/>
                </a:solidFill>
              </a:rPr>
              <a:t>OVERFLOW IN INTEGER ARITHMETIC</a:t>
            </a:r>
            <a:br>
              <a:rPr lang="en-US" sz="3600" b="1" dirty="0">
                <a:solidFill>
                  <a:srgbClr val="FF0000"/>
                </a:solidFill>
              </a:rPr>
            </a:br>
            <a:endParaRPr 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11A4998A-1419-45E9-B73B-DC72736B2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81000"/>
            <a:ext cx="76200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0000"/>
                </a:solidFill>
              </a:rPr>
              <a:t>OVERFLOW IN INTEGER ARITHMETIC</a:t>
            </a:r>
            <a:br>
              <a:rPr lang="en-US" sz="3600" b="1" dirty="0">
                <a:solidFill>
                  <a:srgbClr val="FF0000"/>
                </a:solidFill>
              </a:rPr>
            </a:b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4275" name="Content Placeholder 2">
            <a:extLst>
              <a:ext uri="{FF2B5EF4-FFF2-40B4-BE49-F238E27FC236}">
                <a16:creationId xmlns:a16="http://schemas.microsoft.com/office/drawing/2014/main" id="{D9098C40-449A-4D33-9A99-61A9BA57825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9144000" cy="4572000"/>
          </a:xfrm>
        </p:spPr>
        <p:txBody>
          <a:bodyPr/>
          <a:lstStyle/>
          <a:p>
            <a:pPr algn="just" eaLnBrk="1" hangingPunct="1"/>
            <a:r>
              <a:rPr lang="en-US" altLang="en-US" sz="2800"/>
              <a:t>When result of an arithmetic operation is outside the representable range, an </a:t>
            </a:r>
            <a:r>
              <a:rPr lang="en-US" altLang="en-US" sz="2800" b="1"/>
              <a:t>arithmetic overflow </a:t>
            </a:r>
            <a:r>
              <a:rPr lang="en-US" altLang="en-US" sz="2800"/>
              <a:t>is said to occur.</a:t>
            </a:r>
          </a:p>
          <a:p>
            <a:pPr algn="just" eaLnBrk="1" hangingPunct="1"/>
            <a:r>
              <a:rPr lang="en-US" altLang="en-US" sz="2800"/>
              <a:t>Examine the signs of the two summands  X and  Y and sign of the result.  When both operands X and Y have the same sign, an overflow occurs </a:t>
            </a:r>
            <a:r>
              <a:rPr lang="en-US" altLang="en-US" sz="2800" u="sng">
                <a:solidFill>
                  <a:srgbClr val="FF0000"/>
                </a:solidFill>
              </a:rPr>
              <a:t>when the sign of S is not the same as sign of X and Y.</a:t>
            </a:r>
          </a:p>
        </p:txBody>
      </p:sp>
      <p:pic>
        <p:nvPicPr>
          <p:cNvPr id="54276" name="Picture 6">
            <a:extLst>
              <a:ext uri="{FF2B5EF4-FFF2-40B4-BE49-F238E27FC236}">
                <a16:creationId xmlns:a16="http://schemas.microsoft.com/office/drawing/2014/main" id="{AAD4CE88-8443-4004-803C-554E3FB5F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0"/>
            <a:ext cx="1981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30A9DCD1-78EC-44E4-AB48-6BC5989E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81000"/>
            <a:ext cx="76200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0000"/>
                </a:solidFill>
              </a:rPr>
              <a:t>OVERFLOW IN INTEGER ARITHMETIC</a:t>
            </a:r>
            <a:br>
              <a:rPr lang="en-US" sz="3600" b="1" dirty="0">
                <a:solidFill>
                  <a:srgbClr val="FF0000"/>
                </a:solidFill>
              </a:rPr>
            </a:b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350BEEAE-2942-4858-8ADC-A123E8BB388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9144000" cy="4572000"/>
          </a:xfrm>
        </p:spPr>
        <p:txBody>
          <a:bodyPr/>
          <a:lstStyle/>
          <a:p>
            <a:r>
              <a:rPr lang="en-US" altLang="en-US" sz="2800" b="1">
                <a:solidFill>
                  <a:srgbClr val="202124"/>
                </a:solidFill>
                <a:latin typeface="Google Sans"/>
              </a:rPr>
              <a:t>The rules for detecting overflow in a two's complement sum are simple:</a:t>
            </a:r>
            <a:endParaRPr lang="en-US" altLang="en-US" sz="2800">
              <a:solidFill>
                <a:srgbClr val="202124"/>
              </a:solidFill>
              <a:latin typeface="Google Sans"/>
            </a:endParaRPr>
          </a:p>
          <a:p>
            <a:pPr lvl="1">
              <a:buFont typeface="Tw Cen MT" panose="020B0602020104020603" pitchFamily="34" charset="0"/>
              <a:buAutoNum type="arabicPeriod"/>
            </a:pPr>
            <a:r>
              <a:rPr lang="en-US" altLang="en-US" sz="2800">
                <a:solidFill>
                  <a:srgbClr val="202124"/>
                </a:solidFill>
                <a:latin typeface="Arial" panose="020B0604020202020204" pitchFamily="34" charset="0"/>
              </a:rPr>
              <a:t>If the sum of two positive numbers yields a negative result, the sum has overflowed.</a:t>
            </a:r>
          </a:p>
          <a:p>
            <a:pPr lvl="1">
              <a:buFont typeface="Tw Cen MT" panose="020B0602020104020603" pitchFamily="34" charset="0"/>
              <a:buAutoNum type="arabicPeriod"/>
            </a:pPr>
            <a:r>
              <a:rPr lang="en-US" altLang="en-US" sz="2800">
                <a:solidFill>
                  <a:srgbClr val="202124"/>
                </a:solidFill>
                <a:latin typeface="Arial" panose="020B0604020202020204" pitchFamily="34" charset="0"/>
              </a:rPr>
              <a:t>If the sum of two negative numbers yields a positive result, the sum has overflowed.</a:t>
            </a:r>
          </a:p>
          <a:p>
            <a:pPr lvl="1">
              <a:buFont typeface="Tw Cen MT" panose="020B0602020104020603" pitchFamily="34" charset="0"/>
              <a:buAutoNum type="arabicPeriod"/>
            </a:pPr>
            <a:r>
              <a:rPr lang="en-US" altLang="en-US" sz="2800">
                <a:solidFill>
                  <a:srgbClr val="202124"/>
                </a:solidFill>
                <a:latin typeface="Arial" panose="020B0604020202020204" pitchFamily="34" charset="0"/>
              </a:rPr>
              <a:t>Otherwise, the sum has not overflowed.</a:t>
            </a:r>
          </a:p>
          <a:p>
            <a:pPr algn="just" eaLnBrk="1" hangingPunct="1"/>
            <a:endParaRPr lang="en-US" altLang="en-US" sz="2800" u="sng">
              <a:solidFill>
                <a:srgbClr val="FF0000"/>
              </a:solidFill>
            </a:endParaRPr>
          </a:p>
        </p:txBody>
      </p:sp>
      <p:pic>
        <p:nvPicPr>
          <p:cNvPr id="55300" name="Picture 6">
            <a:extLst>
              <a:ext uri="{FF2B5EF4-FFF2-40B4-BE49-F238E27FC236}">
                <a16:creationId xmlns:a16="http://schemas.microsoft.com/office/drawing/2014/main" id="{2F58D1B3-45B5-4F77-83FA-E7F503B94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0"/>
            <a:ext cx="1981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B1CA44B0-5D5C-42CD-BEAB-BCB1FC6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81000"/>
            <a:ext cx="76200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0000"/>
                </a:solidFill>
              </a:rPr>
              <a:t>OVERFLOW IN INTEGER ARITHMETIC</a:t>
            </a:r>
            <a:br>
              <a:rPr lang="en-US" sz="3600" b="1" dirty="0">
                <a:solidFill>
                  <a:srgbClr val="FF0000"/>
                </a:solidFill>
              </a:rPr>
            </a:b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149DEBBF-BB06-4011-AFEF-1F9FD612BF9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9144000" cy="4572000"/>
          </a:xfrm>
        </p:spPr>
        <p:txBody>
          <a:bodyPr/>
          <a:lstStyle/>
          <a:p>
            <a:pPr algn="just" eaLnBrk="1" hangingPunct="1"/>
            <a:r>
              <a:rPr lang="en-US" altLang="en-US" sz="2400"/>
              <a:t>Perform following operation on the 4-bit signed numbers using 2’s complement representation system. Also indicate whether overflow has occurred. (+7)  + (+4)</a:t>
            </a:r>
          </a:p>
          <a:p>
            <a:pPr algn="just" eaLnBrk="1" hangingPunct="1"/>
            <a:endParaRPr lang="en-US" altLang="en-US" sz="2400" u="sng">
              <a:solidFill>
                <a:srgbClr val="FF0000"/>
              </a:solidFill>
            </a:endParaRPr>
          </a:p>
        </p:txBody>
      </p:sp>
      <p:pic>
        <p:nvPicPr>
          <p:cNvPr id="56324" name="Picture 6">
            <a:extLst>
              <a:ext uri="{FF2B5EF4-FFF2-40B4-BE49-F238E27FC236}">
                <a16:creationId xmlns:a16="http://schemas.microsoft.com/office/drawing/2014/main" id="{2713A6CC-2303-4F68-970F-142885B05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743200"/>
            <a:ext cx="3048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6246B8-8880-44AD-B980-0F65E257BF52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2819400"/>
          <a:ext cx="437197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1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1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C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+7 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+4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362" name="TextBox 6">
            <a:extLst>
              <a:ext uri="{FF2B5EF4-FFF2-40B4-BE49-F238E27FC236}">
                <a16:creationId xmlns:a16="http://schemas.microsoft.com/office/drawing/2014/main" id="{916201C9-EC17-403A-995F-1C829139C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05400"/>
            <a:ext cx="251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Overflow has occurred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35B4A65C-2BB5-4636-B7C5-16709225D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81000"/>
            <a:ext cx="76200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0000"/>
                </a:solidFill>
              </a:rPr>
              <a:t>OVERFLOW IN INTEGER ARITHMETIC</a:t>
            </a:r>
            <a:br>
              <a:rPr lang="en-US" sz="3600" b="1" dirty="0">
                <a:solidFill>
                  <a:srgbClr val="FF0000"/>
                </a:solidFill>
              </a:rPr>
            </a:b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D31F4DDA-878C-4CE8-AACC-DC782B0FB6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8991600" cy="4572000"/>
          </a:xfrm>
        </p:spPr>
        <p:txBody>
          <a:bodyPr/>
          <a:lstStyle/>
          <a:p>
            <a:pPr algn="just" eaLnBrk="1" hangingPunct="1"/>
            <a:r>
              <a:rPr lang="en-US" altLang="en-US" sz="2400"/>
              <a:t>Perform following operation on the 4-bit signed numbers using 2’s complement representation system. Also indicate whether overflow has occurred. (-5)  + (-6)</a:t>
            </a:r>
          </a:p>
          <a:p>
            <a:pPr algn="just" eaLnBrk="1" hangingPunct="1"/>
            <a:endParaRPr lang="en-US" altLang="en-US" sz="2400" u="sng">
              <a:solidFill>
                <a:srgbClr val="FF0000"/>
              </a:solidFill>
            </a:endParaRPr>
          </a:p>
        </p:txBody>
      </p:sp>
      <p:pic>
        <p:nvPicPr>
          <p:cNvPr id="57348" name="Picture 6">
            <a:extLst>
              <a:ext uri="{FF2B5EF4-FFF2-40B4-BE49-F238E27FC236}">
                <a16:creationId xmlns:a16="http://schemas.microsoft.com/office/drawing/2014/main" id="{17C81D56-1551-47A9-AECE-57C5C97F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590800"/>
            <a:ext cx="31242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48E021-78E3-4D68-9581-0BB6E0568EE0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2895600"/>
          <a:ext cx="437197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1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1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C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-6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+5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386" name="TextBox 6">
            <a:extLst>
              <a:ext uri="{FF2B5EF4-FFF2-40B4-BE49-F238E27FC236}">
                <a16:creationId xmlns:a16="http://schemas.microsoft.com/office/drawing/2014/main" id="{7A1F21B8-CEE9-4980-B294-11228A251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05400"/>
            <a:ext cx="251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Overflow has occurred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5623AF95-CA09-47D4-9F36-626DE870D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81000"/>
            <a:ext cx="76200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0000"/>
                </a:solidFill>
              </a:rPr>
              <a:t>OVERFLOW IN INTEGER ARITHMETIC</a:t>
            </a:r>
            <a:br>
              <a:rPr lang="en-US" sz="3600" b="1" dirty="0">
                <a:solidFill>
                  <a:srgbClr val="FF0000"/>
                </a:solidFill>
              </a:rPr>
            </a:b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0E215D74-2223-47D4-990E-EFAA9AC9696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9144000" cy="4572000"/>
          </a:xfrm>
        </p:spPr>
        <p:txBody>
          <a:bodyPr/>
          <a:lstStyle/>
          <a:p>
            <a:pPr algn="just" eaLnBrk="1" hangingPunct="1"/>
            <a:r>
              <a:rPr lang="en-US" altLang="en-US" sz="2400"/>
              <a:t>Perform following operation on the 4-bit signed numbers using 2’s complement representation system. Also indicate whether overflow has occurred. (+7)  + (-4)</a:t>
            </a:r>
          </a:p>
          <a:p>
            <a:pPr algn="just" eaLnBrk="1" hangingPunct="1"/>
            <a:endParaRPr lang="en-US" altLang="en-US" sz="2400" u="sng">
              <a:solidFill>
                <a:srgbClr val="FF0000"/>
              </a:solidFill>
            </a:endParaRPr>
          </a:p>
        </p:txBody>
      </p:sp>
      <p:pic>
        <p:nvPicPr>
          <p:cNvPr id="58372" name="Picture 6">
            <a:extLst>
              <a:ext uri="{FF2B5EF4-FFF2-40B4-BE49-F238E27FC236}">
                <a16:creationId xmlns:a16="http://schemas.microsoft.com/office/drawing/2014/main" id="{16373DC8-4BA7-4B00-B1AC-48ECC2E1A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743200"/>
            <a:ext cx="3048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144632-1154-4F5A-844D-63C384370160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2819400"/>
          <a:ext cx="437197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1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1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C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+7 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+3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410" name="TextBox 5">
            <a:extLst>
              <a:ext uri="{FF2B5EF4-FFF2-40B4-BE49-F238E27FC236}">
                <a16:creationId xmlns:a16="http://schemas.microsoft.com/office/drawing/2014/main" id="{D5358EC6-3366-457E-ADAD-EEE08B331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81600"/>
            <a:ext cx="251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No Overflow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457200" y="122238"/>
            <a:ext cx="75438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Computer Architecture</a:t>
            </a:r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body" idx="1"/>
          </p:nvPr>
        </p:nvSpPr>
        <p:spPr>
          <a:xfrm>
            <a:off x="0" y="1600200"/>
            <a:ext cx="8229600" cy="441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Structure and behaviour of the various functional units of the computer and their interactions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Basically, throws light on the designer’s point of view.</a:t>
            </a:r>
            <a:endParaRPr sz="24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3D6702B2-C045-4FED-BEFC-06ECD01A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81000"/>
            <a:ext cx="7620000" cy="1143000"/>
          </a:xfrm>
        </p:spPr>
        <p:txBody>
          <a:bodyPr/>
          <a:lstStyle/>
          <a:p>
            <a:pPr eaLnBrk="1" hangingPunct="1"/>
            <a:r>
              <a:rPr lang="en-US" altLang="en-US" sz="3600" b="1">
                <a:solidFill>
                  <a:srgbClr val="FF0000"/>
                </a:solidFill>
              </a:rPr>
              <a:t>CHARACTERS</a:t>
            </a:r>
            <a:endParaRPr lang="en-US" altLang="en-US" sz="3600">
              <a:solidFill>
                <a:srgbClr val="FF0000"/>
              </a:solidFill>
            </a:endParaRP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DA9E1E46-764E-457F-9B2F-8255EC969BE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534400" cy="4572000"/>
          </a:xfrm>
        </p:spPr>
        <p:txBody>
          <a:bodyPr/>
          <a:lstStyle/>
          <a:p>
            <a:pPr algn="just" eaLnBrk="1" hangingPunct="1"/>
            <a:r>
              <a:rPr lang="en-US" altLang="en-US" sz="2400"/>
              <a:t>Character can be letters of the alphabet , decimal digits, punctuation marks and so on.</a:t>
            </a:r>
          </a:p>
          <a:p>
            <a:pPr algn="just" eaLnBrk="1" hangingPunct="1"/>
            <a:r>
              <a:rPr lang="en-US" altLang="en-US" sz="2400"/>
              <a:t>Are represented by codes(ASCII -7bits  and EBDIC – 8bits ) </a:t>
            </a:r>
          </a:p>
          <a:p>
            <a:pPr algn="just" eaLnBrk="1" hangingPunct="1"/>
            <a:endParaRPr lang="en-US" altLang="en-US" sz="2400"/>
          </a:p>
          <a:p>
            <a:pPr algn="just" eaLnBrk="1" hangingPunct="1">
              <a:buFont typeface="Wingdings" panose="05000000000000000000" pitchFamily="2" charset="2"/>
              <a:buNone/>
            </a:pPr>
            <a:endParaRPr lang="en-US" altLang="en-US" sz="2400" u="sng">
              <a:solidFill>
                <a:srgbClr val="FF0000"/>
              </a:solidFill>
            </a:endParaRPr>
          </a:p>
        </p:txBody>
      </p:sp>
      <p:pic>
        <p:nvPicPr>
          <p:cNvPr id="59396" name="Picture 6">
            <a:extLst>
              <a:ext uri="{FF2B5EF4-FFF2-40B4-BE49-F238E27FC236}">
                <a16:creationId xmlns:a16="http://schemas.microsoft.com/office/drawing/2014/main" id="{767D6FA7-57A4-4C2D-8E4E-5AD9768DC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0"/>
            <a:ext cx="1981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2">
            <a:extLst>
              <a:ext uri="{FF2B5EF4-FFF2-40B4-BE49-F238E27FC236}">
                <a16:creationId xmlns:a16="http://schemas.microsoft.com/office/drawing/2014/main" id="{2E714436-CF22-42A0-9951-A70AD1F22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3733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2">
            <a:extLst>
              <a:ext uri="{FF2B5EF4-FFF2-40B4-BE49-F238E27FC236}">
                <a16:creationId xmlns:a16="http://schemas.microsoft.com/office/drawing/2014/main" id="{EA191D66-84C3-4C96-B8A0-7A2503AB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124200"/>
            <a:ext cx="440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9" name="TextBox 6">
            <a:extLst>
              <a:ext uri="{FF2B5EF4-FFF2-40B4-BE49-F238E27FC236}">
                <a16:creationId xmlns:a16="http://schemas.microsoft.com/office/drawing/2014/main" id="{68DE09AC-CA21-466E-97E8-6C7D97CAC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3810000"/>
            <a:ext cx="35052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ASCII American standard committee on Information Interchange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EBDIC  Extended Binary coded Decimal Interchange code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dirty="0"/>
              <a:t>Unit -1</a:t>
            </a:r>
            <a:endParaRPr dirty="0"/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1"/>
          </p:nvPr>
        </p:nvSpPr>
        <p:spPr>
          <a:xfrm>
            <a:off x="457199" y="1719263"/>
            <a:ext cx="8427493" cy="441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Functional units, Bus structures, performance, </a:t>
            </a:r>
          </a:p>
          <a:p>
            <a:r>
              <a:rPr lang="en-US" sz="2100" dirty="0">
                <a:solidFill>
                  <a:srgbClr val="FF0000"/>
                </a:solidFill>
              </a:rPr>
              <a:t>Overflow in integer arithmetic: </a:t>
            </a:r>
            <a:r>
              <a:rPr lang="en-US" sz="2400" dirty="0">
                <a:solidFill>
                  <a:srgbClr val="FF0000"/>
                </a:solidFill>
              </a:rPr>
              <a:t>Numbers, Arithmetic operations and characters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Memory locations and addresses, </a:t>
            </a:r>
          </a:p>
          <a:p>
            <a:r>
              <a:rPr lang="en-US" sz="2400" dirty="0"/>
              <a:t>Memory operations, </a:t>
            </a:r>
          </a:p>
          <a:p>
            <a:r>
              <a:rPr lang="en-US" sz="2400" dirty="0"/>
              <a:t>Instructions and instruction sequencing,</a:t>
            </a:r>
          </a:p>
          <a:p>
            <a:r>
              <a:rPr lang="en-US" sz="2400" dirty="0"/>
              <a:t>Addressing modes, </a:t>
            </a:r>
          </a:p>
          <a:p>
            <a:r>
              <a:rPr lang="en-US" sz="2400" dirty="0"/>
              <a:t>Subroutines and use of stack frames, </a:t>
            </a:r>
          </a:p>
          <a:p>
            <a:r>
              <a:rPr lang="en-US" sz="2400" dirty="0"/>
              <a:t>Encoding of machine instructions.</a:t>
            </a:r>
            <a:endParaRPr dirty="0"/>
          </a:p>
        </p:txBody>
      </p:sp>
      <p:sp>
        <p:nvSpPr>
          <p:cNvPr id="133" name="Google Shape;133;p16" descr="What is Computer?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629641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3"/>
          <p:cNvSpPr txBox="1">
            <a:spLocks noGrp="1"/>
          </p:cNvSpPr>
          <p:nvPr>
            <p:ph type="title"/>
          </p:nvPr>
        </p:nvSpPr>
        <p:spPr>
          <a:xfrm>
            <a:off x="152400" y="457200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Memory Location and Addresses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659" name="Google Shape;659;p73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8392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680"/>
              <a:buChar char="◻"/>
            </a:pPr>
            <a:r>
              <a:rPr lang="en-US" sz="2800" dirty="0"/>
              <a:t>What is Memory</a:t>
            </a:r>
            <a:endParaRPr dirty="0"/>
          </a:p>
          <a:p>
            <a:pPr marL="365760" lvl="1" indent="0" algn="l" rtl="0">
              <a:spcBef>
                <a:spcPts val="550"/>
              </a:spcBef>
              <a:spcAft>
                <a:spcPts val="0"/>
              </a:spcAft>
              <a:buSzPts val="1750"/>
              <a:buNone/>
            </a:pPr>
            <a:r>
              <a:rPr lang="en-US" sz="2500" dirty="0"/>
              <a:t>It is a storage unit, a place to hold data and instruction.</a:t>
            </a:r>
            <a:endParaRPr dirty="0"/>
          </a:p>
        </p:txBody>
      </p:sp>
      <p:pic>
        <p:nvPicPr>
          <p:cNvPr id="661" name="Google Shape;661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2819400"/>
            <a:ext cx="4648200" cy="317196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4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Memory Location and Addresses </a:t>
            </a:r>
            <a:br>
              <a:rPr lang="en-US">
                <a:solidFill>
                  <a:schemeClr val="dk1"/>
                </a:solidFill>
              </a:rPr>
            </a:br>
            <a:r>
              <a:rPr lang="en-US"/>
              <a:t> </a:t>
            </a:r>
            <a:endParaRPr/>
          </a:p>
        </p:txBody>
      </p:sp>
      <p:sp>
        <p:nvSpPr>
          <p:cNvPr id="670" name="Google Shape;670;p74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39624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800"/>
              <a:t>Memory Organisation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 sz="2800"/>
              <a:t>Memory consist of many millions of storage </a:t>
            </a:r>
            <a:r>
              <a:rPr lang="en-US" sz="2800" u="sng">
                <a:solidFill>
                  <a:srgbClr val="FF0000"/>
                </a:solidFill>
              </a:rPr>
              <a:t>cells</a:t>
            </a:r>
            <a:r>
              <a:rPr lang="en-US" sz="2800"/>
              <a:t>.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 sz="2800"/>
              <a:t>Each cell can store 1-bit information having value (0 or 1)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 sz="2800"/>
              <a:t>Memory organized as group of n-bits </a:t>
            </a:r>
            <a:endParaRPr/>
          </a:p>
        </p:txBody>
      </p:sp>
      <p:pic>
        <p:nvPicPr>
          <p:cNvPr id="672" name="Google Shape;672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600" y="2209800"/>
            <a:ext cx="4419600" cy="335848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Memory Location and Addresses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682" name="Google Shape;682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4800" y="1600200"/>
            <a:ext cx="441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75"/>
          <p:cNvSpPr txBox="1"/>
          <p:nvPr/>
        </p:nvSpPr>
        <p:spPr>
          <a:xfrm>
            <a:off x="152400" y="1676400"/>
            <a:ext cx="41148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</a:t>
            </a:r>
            <a:r>
              <a:rPr lang="en-US"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roup of n-bits is referred as </a:t>
            </a:r>
            <a:r>
              <a:rPr lang="en-US" sz="2800" b="0" i="0" u="sng" strike="noStrike" cap="non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word</a:t>
            </a:r>
            <a:endParaRPr/>
          </a:p>
          <a:p>
            <a:pPr marL="320040" marR="0" lvl="0" indent="-320040" algn="just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lang="en-US"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 is called word length</a:t>
            </a:r>
            <a:endParaRPr/>
          </a:p>
          <a:p>
            <a:pPr marL="320040" marR="0" lvl="0" indent="-320040" algn="just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word length of 8 bit is known as </a:t>
            </a:r>
            <a:r>
              <a:rPr lang="en-US" sz="2800" u="sng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byte</a:t>
            </a:r>
            <a:endParaRPr/>
          </a:p>
          <a:p>
            <a:pPr marL="320040" marR="0" lvl="0" indent="-320040" algn="just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Word length can range from 16 to 64bits, simple called word.</a:t>
            </a:r>
            <a:endParaRPr/>
          </a:p>
          <a:p>
            <a:pPr marL="320040" marR="0" lvl="0" indent="-213360" algn="just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6"/>
          <p:cNvSpPr txBox="1">
            <a:spLocks noGrp="1"/>
          </p:cNvSpPr>
          <p:nvPr>
            <p:ph type="title"/>
          </p:nvPr>
        </p:nvSpPr>
        <p:spPr>
          <a:xfrm>
            <a:off x="152400" y="457200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Memory Location and Addresses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692" name="Google Shape;692;p76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41148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680"/>
              <a:buChar char="◻"/>
            </a:pPr>
            <a:r>
              <a:rPr lang="en-US" sz="2800" dirty="0">
                <a:solidFill>
                  <a:srgbClr val="FF0000"/>
                </a:solidFill>
              </a:rPr>
              <a:t>Memory Location</a:t>
            </a:r>
            <a:endParaRPr dirty="0"/>
          </a:p>
          <a:p>
            <a:pPr marL="365760" lvl="1" indent="0" algn="l" rtl="0">
              <a:spcBef>
                <a:spcPts val="550"/>
              </a:spcBef>
              <a:spcAft>
                <a:spcPts val="0"/>
              </a:spcAft>
              <a:buSzPts val="1750"/>
              <a:buNone/>
            </a:pPr>
            <a:r>
              <a:rPr lang="en-US" sz="2500" dirty="0"/>
              <a:t>Memory is divided into multiple small parts, of fixed size and capable of holding information.</a:t>
            </a:r>
            <a:endParaRPr dirty="0"/>
          </a:p>
          <a:p>
            <a:pPr marL="640080" lvl="1" indent="-163195" algn="l" rtl="0">
              <a:spcBef>
                <a:spcPts val="550"/>
              </a:spcBef>
              <a:spcAft>
                <a:spcPts val="0"/>
              </a:spcAft>
              <a:buSzPts val="1750"/>
              <a:buNone/>
            </a:pPr>
            <a:endParaRPr sz="2500"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 sz="2800" dirty="0">
                <a:solidFill>
                  <a:srgbClr val="FF0000"/>
                </a:solidFill>
              </a:rPr>
              <a:t>Memory Address</a:t>
            </a:r>
            <a:endParaRPr dirty="0"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1750"/>
              <a:buChar char="🞑"/>
            </a:pPr>
            <a:r>
              <a:rPr lang="en-US" sz="2500" dirty="0"/>
              <a:t>Each memory location is uniquely identified by a BINARY ADDRESS(HEXA VALUE).</a:t>
            </a:r>
            <a:endParaRPr dirty="0"/>
          </a:p>
          <a:p>
            <a:pPr marL="640080" lvl="1" indent="-163195" algn="l" rtl="0">
              <a:spcBef>
                <a:spcPts val="550"/>
              </a:spcBef>
              <a:spcAft>
                <a:spcPts val="0"/>
              </a:spcAft>
              <a:buSzPts val="1750"/>
              <a:buNone/>
            </a:pPr>
            <a:endParaRPr sz="2500" dirty="0"/>
          </a:p>
        </p:txBody>
      </p:sp>
      <p:pic>
        <p:nvPicPr>
          <p:cNvPr id="694" name="Google Shape;694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9489" y="1652659"/>
            <a:ext cx="4052248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6"/>
          <p:cNvSpPr txBox="1">
            <a:spLocks noGrp="1"/>
          </p:cNvSpPr>
          <p:nvPr>
            <p:ph type="title"/>
          </p:nvPr>
        </p:nvSpPr>
        <p:spPr>
          <a:xfrm>
            <a:off x="152400" y="457200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Memory Location and Addresses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692" name="Google Shape;692;p76"/>
          <p:cNvSpPr txBox="1">
            <a:spLocks noGrp="1"/>
          </p:cNvSpPr>
          <p:nvPr>
            <p:ph type="body" idx="1"/>
          </p:nvPr>
        </p:nvSpPr>
        <p:spPr>
          <a:xfrm>
            <a:off x="304799" y="1524000"/>
            <a:ext cx="8743667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 sz="2800" dirty="0">
                <a:solidFill>
                  <a:srgbClr val="FF0000"/>
                </a:solidFill>
              </a:rPr>
              <a:t>Memory Address</a:t>
            </a:r>
            <a:endParaRPr dirty="0"/>
          </a:p>
          <a:p>
            <a:pPr marL="640080" lvl="1" indent="-163195">
              <a:buSzPts val="1750"/>
              <a:buNone/>
            </a:pPr>
            <a:r>
              <a:rPr lang="en-US" sz="2500" dirty="0"/>
              <a:t>  If 2</a:t>
            </a:r>
            <a:r>
              <a:rPr lang="en-US" sz="2500" baseline="30000" dirty="0"/>
              <a:t>k   </a:t>
            </a:r>
            <a:r>
              <a:rPr lang="en-US" sz="2500" dirty="0"/>
              <a:t>addresses constitute the address space of computer, then memory can have up to 2</a:t>
            </a:r>
            <a:r>
              <a:rPr lang="en-US" sz="2500" baseline="30000" dirty="0"/>
              <a:t>k    </a:t>
            </a:r>
            <a:r>
              <a:rPr lang="en-US" sz="2500" dirty="0"/>
              <a:t>addressable locations. </a:t>
            </a:r>
          </a:p>
          <a:p>
            <a:pPr marL="640080" lvl="1" indent="-163195">
              <a:buSzPts val="1750"/>
              <a:buNone/>
            </a:pPr>
            <a:endParaRPr lang="en-US" sz="2500" dirty="0"/>
          </a:p>
          <a:p>
            <a:pPr marL="640080" lvl="1" indent="-163195">
              <a:buSzPts val="1750"/>
              <a:buNone/>
            </a:pPr>
            <a:r>
              <a:rPr lang="en-US" sz="2500" dirty="0"/>
              <a:t>Example  </a:t>
            </a:r>
          </a:p>
          <a:p>
            <a:pPr marL="640080" lvl="1" indent="-163195">
              <a:buSzPts val="1750"/>
              <a:buNone/>
            </a:pPr>
            <a:r>
              <a:rPr lang="en-US" sz="2500" dirty="0"/>
              <a:t>k= 10 , 2</a:t>
            </a:r>
            <a:r>
              <a:rPr lang="en-US" sz="2500" baseline="30000" dirty="0"/>
              <a:t>10</a:t>
            </a:r>
            <a:r>
              <a:rPr lang="en-US" sz="2500" dirty="0"/>
              <a:t> = 1,024(1K kilo) locations</a:t>
            </a:r>
          </a:p>
          <a:p>
            <a:pPr marL="640080" lvl="1" indent="-163195">
              <a:buSzPts val="1750"/>
              <a:buNone/>
            </a:pPr>
            <a:r>
              <a:rPr lang="en-US" sz="2500" dirty="0"/>
              <a:t>k= 20 , 2</a:t>
            </a:r>
            <a:r>
              <a:rPr lang="en-US" sz="2500" baseline="30000" dirty="0"/>
              <a:t>20</a:t>
            </a:r>
            <a:r>
              <a:rPr lang="en-US" sz="2500" dirty="0"/>
              <a:t> = 1,048,576(1M mega) locations</a:t>
            </a:r>
          </a:p>
          <a:p>
            <a:pPr marL="640080" lvl="1" indent="-163195">
              <a:buSzPts val="1750"/>
              <a:buNone/>
            </a:pPr>
            <a:r>
              <a:rPr lang="en-US" sz="2500" dirty="0"/>
              <a:t>k= 24 , 2</a:t>
            </a:r>
            <a:r>
              <a:rPr lang="en-US" sz="2500" baseline="30000" dirty="0"/>
              <a:t>24</a:t>
            </a:r>
            <a:r>
              <a:rPr lang="en-US" sz="2500" dirty="0"/>
              <a:t> = 16,777,216(16M mega) locations</a:t>
            </a:r>
          </a:p>
          <a:p>
            <a:pPr marL="640080" lvl="1" indent="-163195">
              <a:buSzPts val="1750"/>
              <a:buNone/>
            </a:pPr>
            <a:r>
              <a:rPr lang="en-US" sz="2500" dirty="0"/>
              <a:t>k= 30 , 2</a:t>
            </a:r>
            <a:r>
              <a:rPr lang="en-US" sz="2500" baseline="30000" dirty="0"/>
              <a:t>30</a:t>
            </a:r>
            <a:r>
              <a:rPr lang="en-US" sz="2500" dirty="0"/>
              <a:t> = 1G (</a:t>
            </a:r>
            <a:r>
              <a:rPr lang="en-US" sz="2500" dirty="0" err="1"/>
              <a:t>giga</a:t>
            </a:r>
            <a:r>
              <a:rPr lang="en-US" sz="2500" dirty="0"/>
              <a:t>) locations</a:t>
            </a:r>
          </a:p>
          <a:p>
            <a:pPr marL="640080" lvl="1" indent="-163195">
              <a:buSzPts val="1750"/>
              <a:buNone/>
            </a:pPr>
            <a:r>
              <a:rPr lang="en-US" sz="2500" dirty="0"/>
              <a:t>k= 32 , 2</a:t>
            </a:r>
            <a:r>
              <a:rPr lang="en-US" sz="2500" baseline="30000" dirty="0"/>
              <a:t>32</a:t>
            </a:r>
            <a:r>
              <a:rPr lang="en-US" sz="2500" dirty="0"/>
              <a:t> = 4G (</a:t>
            </a:r>
            <a:r>
              <a:rPr lang="en-US" sz="2500" dirty="0" err="1"/>
              <a:t>giga</a:t>
            </a:r>
            <a:r>
              <a:rPr lang="en-US" sz="2500" dirty="0"/>
              <a:t>) locations</a:t>
            </a:r>
          </a:p>
          <a:p>
            <a:pPr marL="640080" lvl="1" indent="-163195">
              <a:buSzPts val="1750"/>
              <a:buNone/>
            </a:pPr>
            <a:r>
              <a:rPr lang="en-US" sz="2500" dirty="0"/>
              <a:t>k= 40 , 2</a:t>
            </a:r>
            <a:r>
              <a:rPr lang="en-US" sz="2500" baseline="30000" dirty="0"/>
              <a:t>40</a:t>
            </a:r>
            <a:r>
              <a:rPr lang="en-US" sz="2500" dirty="0"/>
              <a:t> = 1T(</a:t>
            </a:r>
            <a:r>
              <a:rPr lang="en-US" sz="2500" dirty="0" err="1"/>
              <a:t>tera</a:t>
            </a:r>
            <a:r>
              <a:rPr lang="en-US" sz="2500" dirty="0"/>
              <a:t>)  locations</a:t>
            </a:r>
          </a:p>
          <a:p>
            <a:pPr marL="640080" lvl="1" indent="-163195">
              <a:buSzPts val="1750"/>
              <a:buNone/>
            </a:pPr>
            <a:endParaRPr lang="en-US" sz="2500" dirty="0"/>
          </a:p>
          <a:p>
            <a:pPr marL="640080" lvl="1" indent="-163195">
              <a:buSzPts val="1750"/>
              <a:buNone/>
            </a:pPr>
            <a:endParaRPr sz="2500" dirty="0"/>
          </a:p>
        </p:txBody>
      </p:sp>
    </p:spTree>
    <p:extLst>
      <p:ext uri="{BB962C8B-B14F-4D97-AF65-F5344CB8AC3E}">
        <p14:creationId xmlns:p14="http://schemas.microsoft.com/office/powerpoint/2010/main" val="38037663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Memory Location and Addresses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704" name="Google Shape;704;p77"/>
          <p:cNvSpPr txBox="1"/>
          <p:nvPr/>
        </p:nvSpPr>
        <p:spPr>
          <a:xfrm>
            <a:off x="152400" y="1676400"/>
            <a:ext cx="40386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lang="en-US"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If the word length is 32 bits, single word can store 32 bits or 4 ASCII characters as shown in the Figure .</a:t>
            </a:r>
            <a:endParaRPr sz="2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05" name="Google Shape;705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5800" y="1828800"/>
            <a:ext cx="4648200" cy="4299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Memory Location and Addresses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715" name="Google Shape;715;p78"/>
          <p:cNvSpPr txBox="1"/>
          <p:nvPr/>
        </p:nvSpPr>
        <p:spPr>
          <a:xfrm>
            <a:off x="152400" y="1758286"/>
            <a:ext cx="8759588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marR="0" lvl="0" indent="-32004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It is impractical for bit address locations</a:t>
            </a:r>
            <a:endParaRPr dirty="0"/>
          </a:p>
          <a:p>
            <a:pPr marL="320040" marR="0" lvl="0" indent="-320040" algn="just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lang="en-US" sz="2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But prefer byte address location – </a:t>
            </a:r>
            <a:r>
              <a:rPr lang="en-US" sz="2800" u="sng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byte addressable memory</a:t>
            </a:r>
          </a:p>
          <a:p>
            <a:pPr lvl="0">
              <a:buSzPts val="1680"/>
            </a:pPr>
            <a:endParaRPr lang="en-US" sz="2800" dirty="0"/>
          </a:p>
          <a:p>
            <a:pPr lvl="0">
              <a:buSzPts val="1680"/>
            </a:pPr>
            <a:r>
              <a:rPr lang="en-US" sz="2800" dirty="0"/>
              <a:t>    </a:t>
            </a:r>
            <a:r>
              <a:rPr lang="en-US" sz="2800" dirty="0">
                <a:solidFill>
                  <a:srgbClr val="FF0000"/>
                </a:solidFill>
              </a:rPr>
              <a:t>Byte Addressable memory </a:t>
            </a:r>
            <a:endParaRPr lang="en-US" dirty="0">
              <a:solidFill>
                <a:srgbClr val="FF0000"/>
              </a:solidFill>
            </a:endParaRPr>
          </a:p>
          <a:p>
            <a:pPr marL="640080" lvl="1" indent="-274320">
              <a:buSzPts val="1750"/>
            </a:pPr>
            <a:r>
              <a:rPr lang="en-US" sz="2500" dirty="0"/>
              <a:t>   Each Memory address  refers to a single byte of storage.  To store data of large size, multiple consecutive locations are used</a:t>
            </a:r>
            <a:endParaRPr lang="en-US" dirty="0"/>
          </a:p>
          <a:p>
            <a:pPr marL="320040" marR="0" lvl="0" indent="-320040" algn="just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endParaRPr dirty="0"/>
          </a:p>
          <a:p>
            <a:pPr marL="320040" marR="0" lvl="0" indent="-213360" algn="just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None/>
            </a:pPr>
            <a:endParaRPr sz="2800" b="0" i="0" u="sng" strike="noStrike" cap="none" dirty="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1"/>
          <p:cNvSpPr txBox="1">
            <a:spLocks noGrp="1"/>
          </p:cNvSpPr>
          <p:nvPr>
            <p:ph type="title"/>
          </p:nvPr>
        </p:nvSpPr>
        <p:spPr>
          <a:xfrm>
            <a:off x="152400" y="457200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Memory Location and Addresses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745" name="Google Shape;745;p81"/>
          <p:cNvSpPr txBox="1">
            <a:spLocks noGrp="1"/>
          </p:cNvSpPr>
          <p:nvPr>
            <p:ph type="body" idx="1"/>
          </p:nvPr>
        </p:nvSpPr>
        <p:spPr>
          <a:xfrm>
            <a:off x="152400" y="1524000"/>
            <a:ext cx="84582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800" dirty="0"/>
              <a:t>  Two ways Byte address can be assigned across words</a:t>
            </a:r>
            <a:endParaRPr dirty="0"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1750"/>
              <a:buChar char="🞑"/>
            </a:pPr>
            <a:r>
              <a:rPr lang="en-US" sz="2500" dirty="0"/>
              <a:t>Big-Endian Assignments</a:t>
            </a:r>
            <a:endParaRPr dirty="0"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1750"/>
              <a:buChar char="🞑"/>
            </a:pPr>
            <a:r>
              <a:rPr lang="en-US" sz="2500" dirty="0"/>
              <a:t>Little-Endian Assignments</a:t>
            </a:r>
            <a:endParaRPr dirty="0"/>
          </a:p>
          <a:p>
            <a:pPr marL="914400" lvl="2" indent="-228600" algn="l" rtl="0">
              <a:spcBef>
                <a:spcPts val="500"/>
              </a:spcBef>
              <a:spcAft>
                <a:spcPts val="0"/>
              </a:spcAft>
              <a:buSzPts val="1875"/>
              <a:buNone/>
            </a:pPr>
            <a:endParaRPr sz="2500" dirty="0"/>
          </a:p>
        </p:txBody>
      </p:sp>
      <p:pic>
        <p:nvPicPr>
          <p:cNvPr id="747" name="Google Shape;74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2889" y="3581945"/>
            <a:ext cx="6454254" cy="2560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